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C3"/>
    <a:srgbClr val="1557B5"/>
    <a:srgbClr val="0164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erzen_volkhov" TargetMode="External"/><Relationship Id="rId2" Type="http://schemas.openxmlformats.org/officeDocument/2006/relationships/hyperlink" Target="https://us04web.zoom.us/j/73366884856?pwd=QIXVC7jJix3FMJFNSYxOOrqoMXOARa.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enrollee.herzen.spb.r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rgpu-v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089" y="2101932"/>
            <a:ext cx="7405036" cy="1531917"/>
          </a:xfrm>
        </p:spPr>
        <p:txBody>
          <a:bodyPr>
            <a:normAutofit fontScale="90000"/>
          </a:bodyPr>
          <a:lstStyle/>
          <a:p>
            <a:r>
              <a:rPr lang="ru-RU" sz="4000" b="1" spc="100" dirty="0" smtClean="0">
                <a:solidFill>
                  <a:srgbClr val="3333FF"/>
                </a:solidFill>
              </a:rPr>
              <a:t/>
            </a:r>
            <a:br>
              <a:rPr lang="ru-RU" sz="4000" b="1" spc="100" dirty="0" smtClean="0">
                <a:solidFill>
                  <a:srgbClr val="3333FF"/>
                </a:solidFill>
              </a:rPr>
            </a:br>
            <a:r>
              <a:rPr lang="ru-RU" sz="4000" b="1" spc="100" dirty="0">
                <a:solidFill>
                  <a:srgbClr val="3333FF"/>
                </a:solidFill>
              </a:rPr>
              <a:t/>
            </a:r>
            <a:br>
              <a:rPr lang="ru-RU" sz="4000" b="1" spc="100" dirty="0">
                <a:solidFill>
                  <a:srgbClr val="3333FF"/>
                </a:solidFill>
              </a:rPr>
            </a:br>
            <a:r>
              <a:rPr lang="ru-RU" sz="4000" b="1" spc="100" dirty="0" smtClean="0">
                <a:solidFill>
                  <a:srgbClr val="3333FF"/>
                </a:solidFill>
              </a:rPr>
              <a:t>Российский </a:t>
            </a:r>
            <a:r>
              <a:rPr lang="ru-RU" sz="4000" b="1" spc="100" dirty="0">
                <a:solidFill>
                  <a:srgbClr val="3333FF"/>
                </a:solidFill>
              </a:rPr>
              <a:t>Государственный Педагогический Университет</a:t>
            </a:r>
            <a:br>
              <a:rPr lang="ru-RU" sz="4000" b="1" spc="100" dirty="0">
                <a:solidFill>
                  <a:srgbClr val="3333FF"/>
                </a:solidFill>
              </a:rPr>
            </a:br>
            <a:r>
              <a:rPr lang="ru-RU" sz="4000" b="1" spc="100" dirty="0">
                <a:solidFill>
                  <a:srgbClr val="3333FF"/>
                </a:solidFill>
              </a:rPr>
              <a:t>им. А.И. </a:t>
            </a:r>
            <a:r>
              <a:rPr lang="ru-RU" sz="4000" b="1" spc="100" dirty="0" smtClean="0">
                <a:solidFill>
                  <a:srgbClr val="3333FF"/>
                </a:solidFill>
              </a:rPr>
              <a:t>Герцена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962" y="3667224"/>
            <a:ext cx="7405037" cy="1590575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C00000"/>
                </a:solidFill>
              </a:rPr>
              <a:t>Волховский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филиал</a:t>
            </a:r>
          </a:p>
        </p:txBody>
      </p:sp>
    </p:spTree>
    <p:extLst>
      <p:ext uri="{BB962C8B-B14F-4D97-AF65-F5344CB8AC3E}">
        <p14:creationId xmlns:p14="http://schemas.microsoft.com/office/powerpoint/2010/main" xmlns="" val="129134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65558" y="95003"/>
            <a:ext cx="11326442" cy="108065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Дополнительные профессиональные программы профессиональной переподготовки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altLang="ru-RU" sz="2400" b="1" dirty="0">
                <a:solidFill>
                  <a:srgbClr val="C00000"/>
                </a:solidFill>
              </a:rPr>
              <a:t>базе высшего образования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u="sng" dirty="0" smtClean="0">
                <a:solidFill>
                  <a:srgbClr val="C00000"/>
                </a:solidFill>
              </a:rPr>
              <a:t>(и для студентов 3 и </a:t>
            </a:r>
            <a:r>
              <a:rPr lang="ru-RU" altLang="ru-RU" sz="2400" b="1" u="sng" dirty="0">
                <a:solidFill>
                  <a:srgbClr val="C00000"/>
                </a:solidFill>
              </a:rPr>
              <a:t>4 курса)</a:t>
            </a:r>
          </a:p>
          <a:p>
            <a:endParaRPr lang="ru-RU" dirty="0"/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945655" y="1249545"/>
            <a:ext cx="1096529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500" b="1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b="1" dirty="0" smtClean="0">
                <a:solidFill>
                  <a:srgbClr val="3333FF"/>
                </a:solidFill>
              </a:rPr>
              <a:t>  </a:t>
            </a:r>
            <a:r>
              <a:rPr lang="ru-RU" altLang="ru-RU" sz="2000" b="1" dirty="0" smtClean="0">
                <a:solidFill>
                  <a:srgbClr val="3333FF"/>
                </a:solidFill>
              </a:rPr>
              <a:t>ДОШКОЛЬНОЕ ОБРАЗОВАНИЕ</a:t>
            </a:r>
            <a:endParaRPr lang="ru-RU" altLang="ru-RU" sz="2000" dirty="0" smtClean="0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ru-RU" altLang="ru-RU" sz="2000" b="1" dirty="0" smtClean="0"/>
              <a:t>    Срок обучения – 1 год </a:t>
            </a:r>
            <a:endParaRPr lang="ru-RU" altLang="ru-RU" sz="20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3333FF"/>
                </a:solidFill>
              </a:rPr>
              <a:t>  АНГЛИЙСКИЙ ЯЗЫК И РАННЕЕ ОБУЧЕНИЕ</a:t>
            </a:r>
            <a:endParaRPr lang="ru-RU" altLang="ru-RU" sz="2000" dirty="0" smtClean="0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ru-RU" altLang="ru-RU" sz="2000" b="1" dirty="0" smtClean="0"/>
              <a:t>   Срок обучения - 2 года</a:t>
            </a:r>
          </a:p>
          <a:p>
            <a:pPr eaLnBrk="1" hangingPunct="1">
              <a:defRPr/>
            </a:pPr>
            <a:endParaRPr lang="ru-RU" altLang="ru-RU" sz="2000" b="1" dirty="0"/>
          </a:p>
          <a:p>
            <a:pPr eaLnBrk="1" hangingPunct="1">
              <a:defRPr/>
            </a:pPr>
            <a:endParaRPr lang="ru-RU" altLang="ru-RU" sz="2000" b="1" dirty="0" smtClean="0"/>
          </a:p>
          <a:p>
            <a:pPr eaLnBrk="1" hangingPunct="1">
              <a:defRPr/>
            </a:pPr>
            <a:endParaRPr lang="ru-RU" altLang="ru-RU" sz="2000" b="1" dirty="0" smtClean="0"/>
          </a:p>
          <a:p>
            <a:pPr eaLnBrk="1" hangingPunct="1">
              <a:defRPr/>
            </a:pPr>
            <a:endParaRPr lang="ru-RU" altLang="ru-RU" sz="2000" b="1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3333FF"/>
                </a:solidFill>
              </a:rPr>
              <a:t>  МЕНЕДЖМЕНТ В ОБРАЗОВАНИИ</a:t>
            </a:r>
            <a:endParaRPr lang="ru-RU" altLang="ru-RU" sz="2000" dirty="0" smtClean="0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ru-RU" altLang="ru-RU" sz="2000" b="1" dirty="0" smtClean="0"/>
              <a:t>    Срок обучения – 1 год</a:t>
            </a:r>
          </a:p>
          <a:p>
            <a:pPr eaLnBrk="1" hangingPunct="1">
              <a:defRPr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3333FF"/>
                </a:solidFill>
              </a:rPr>
              <a:t>  МЕНЕДЖМЕНТ ОРГАНИЗАЦИИ</a:t>
            </a:r>
            <a:endParaRPr lang="ru-RU" altLang="ru-RU" sz="2000" dirty="0" smtClean="0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ru-RU" altLang="ru-RU" sz="2000" b="1" dirty="0" smtClean="0"/>
              <a:t>    Срок обучения –  1 год</a:t>
            </a:r>
          </a:p>
          <a:p>
            <a:pPr eaLnBrk="1" hangingPunct="1">
              <a:defRPr/>
            </a:pPr>
            <a:endParaRPr lang="ru-RU" altLang="ru-RU" sz="1600" dirty="0" smtClean="0"/>
          </a:p>
          <a:p>
            <a:pPr algn="ctr" eaLnBrk="1" hangingPunct="1">
              <a:defRPr/>
            </a:pPr>
            <a:r>
              <a:rPr lang="ru-RU" altLang="ru-RU" sz="2000" dirty="0" smtClean="0"/>
              <a:t> </a:t>
            </a:r>
            <a:endParaRPr lang="ru-RU" altLang="ru-RU" sz="1600" b="1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261" y="3993202"/>
            <a:ext cx="1155468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cap="all" dirty="0"/>
              <a:t>Стоимость обучения</a:t>
            </a:r>
            <a:r>
              <a:rPr lang="ru-RU" sz="2000" cap="all" dirty="0"/>
              <a:t>: </a:t>
            </a:r>
            <a:r>
              <a:rPr lang="ru-RU" sz="2000" dirty="0"/>
              <a:t> 35000 руб. в год.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/>
              <a:t>ФОРМАТ ОБУЧЕНИЯ</a:t>
            </a:r>
            <a:r>
              <a:rPr lang="ru-RU" sz="2000" dirty="0"/>
              <a:t>: очно-заочное с применением дистанционных технологий на платформе </a:t>
            </a:r>
            <a:r>
              <a:rPr lang="en-US" sz="2000" dirty="0"/>
              <a:t>Moodle</a:t>
            </a:r>
            <a:endParaRPr lang="ru-RU" sz="2000" dirty="0"/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/>
              <a:t>ВЫДАВАЕМЫЙ ДОКУМЕНТ</a:t>
            </a:r>
            <a:r>
              <a:rPr lang="ru-RU" sz="2000" dirty="0"/>
              <a:t>: диплом РГПУ им. А.И. Герцена установленного образца о профессиональной переподготовке</a:t>
            </a:r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301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50027" y="201613"/>
            <a:ext cx="11148312" cy="700912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Подготовка к ЕГЭ/ОГЭ</a:t>
            </a:r>
            <a:endParaRPr lang="ru-RU" altLang="ru-RU" sz="4000" b="1" u="sng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96863" y="1176338"/>
            <a:ext cx="11791950" cy="19174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 язык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немецкий язык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56821" y="1143846"/>
            <a:ext cx="37052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400" b="1" dirty="0">
                <a:solidFill>
                  <a:srgbClr val="3333FF"/>
                </a:solidFill>
              </a:rPr>
              <a:t>обществознание 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>
                <a:solidFill>
                  <a:srgbClr val="3333FF"/>
                </a:solidFill>
              </a:rPr>
              <a:t>математика 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>
                <a:solidFill>
                  <a:srgbClr val="3333FF"/>
                </a:solidFill>
              </a:rPr>
              <a:t>биология </a:t>
            </a:r>
          </a:p>
          <a:p>
            <a:pPr>
              <a:buFont typeface="Arial" charset="0"/>
              <a:buChar char="•"/>
            </a:pPr>
            <a:r>
              <a:rPr lang="ru-RU" altLang="ru-RU" sz="2400" b="1" dirty="0">
                <a:solidFill>
                  <a:srgbClr val="3333FF"/>
                </a:solidFill>
              </a:rPr>
              <a:t>история</a:t>
            </a:r>
            <a:r>
              <a:rPr lang="ru-RU" altLang="ru-RU" sz="2400" dirty="0"/>
              <a:t>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21569" y="2965080"/>
            <a:ext cx="554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Общеразвивающая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607" y="3948793"/>
            <a:ext cx="115914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Разговорный английский / немецкий язык </a:t>
            </a:r>
            <a:r>
              <a:rPr lang="ru-RU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уровни подготовки) </a:t>
            </a:r>
          </a:p>
          <a:p>
            <a:pP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на программы через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тел. 8 (81363) 32665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1 год: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72 ч.</a:t>
            </a:r>
          </a:p>
          <a:p>
            <a:pPr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руб. за весь курс (возможна помесячная оплата)</a:t>
            </a:r>
          </a:p>
        </p:txBody>
      </p:sp>
    </p:spTree>
    <p:extLst>
      <p:ext uri="{BB962C8B-B14F-4D97-AF65-F5344CB8AC3E}">
        <p14:creationId xmlns:p14="http://schemas.microsoft.com/office/powerpoint/2010/main" xmlns="" val="2644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26277" y="166255"/>
            <a:ext cx="11124561" cy="843148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ДНИ ОТКРЫТЫХ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ДВЕРЕЙ:</a:t>
            </a:r>
            <a:endParaRPr lang="ru-RU" altLang="ru-RU" sz="36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296779" y="1403167"/>
            <a:ext cx="11637922" cy="50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b="1" dirty="0" smtClean="0"/>
              <a:t>17.12.2022,      11.02.2023,            15.04.2023</a:t>
            </a:r>
          </a:p>
          <a:p>
            <a:pPr>
              <a:defRPr/>
            </a:pPr>
            <a:r>
              <a:rPr lang="en-US" altLang="ru-RU" sz="1800" dirty="0" smtClean="0">
                <a:solidFill>
                  <a:srgbClr val="FF0000"/>
                </a:solidFill>
              </a:rPr>
              <a:t>NB! </a:t>
            </a:r>
            <a:r>
              <a:rPr lang="ru-RU" altLang="ru-RU" sz="1800" dirty="0" smtClean="0">
                <a:solidFill>
                  <a:srgbClr val="FF0000"/>
                </a:solidFill>
              </a:rPr>
              <a:t>Дни </a:t>
            </a:r>
            <a:r>
              <a:rPr lang="ru-RU" altLang="ru-RU" sz="1800" smtClean="0">
                <a:solidFill>
                  <a:srgbClr val="FF0000"/>
                </a:solidFill>
              </a:rPr>
              <a:t>открытых дверей проходят </a:t>
            </a:r>
            <a:r>
              <a:rPr lang="ru-RU" altLang="ru-RU" sz="1800" dirty="0" smtClean="0">
                <a:solidFill>
                  <a:srgbClr val="FF0000"/>
                </a:solidFill>
              </a:rPr>
              <a:t>в смешанном формате</a:t>
            </a:r>
          </a:p>
          <a:p>
            <a:pPr>
              <a:defRPr/>
            </a:pPr>
            <a:r>
              <a:rPr lang="ru-RU" altLang="ru-RU" sz="2400" b="1" dirty="0" smtClean="0"/>
              <a:t>Подключиться к конференции </a:t>
            </a:r>
            <a:r>
              <a:rPr lang="ru-RU" altLang="ru-RU" sz="2400" b="1" dirty="0" err="1" smtClean="0"/>
              <a:t>Zoom</a:t>
            </a:r>
            <a:r>
              <a:rPr lang="ru-RU" altLang="ru-RU" sz="2400" b="1" dirty="0" smtClean="0"/>
              <a:t>: </a:t>
            </a:r>
          </a:p>
          <a:p>
            <a:pPr>
              <a:defRPr/>
            </a:pPr>
            <a:r>
              <a:rPr lang="en-US" altLang="ru-RU" sz="2400" u="sng" dirty="0" smtClean="0">
                <a:solidFill>
                  <a:srgbClr val="2365C3"/>
                </a:solidFill>
                <a:hlinkClick r:id="rId2"/>
              </a:rPr>
              <a:t>https://us04web.zoom.us/j/73366884856?pwd=QIXVC7jJix3FMJFNSYxOOrqoMXOARa.1</a:t>
            </a:r>
            <a:endParaRPr lang="en-US" altLang="ru-RU" sz="2400" u="sng" dirty="0" smtClean="0">
              <a:solidFill>
                <a:srgbClr val="2365C3"/>
              </a:solidFill>
            </a:endParaRPr>
          </a:p>
          <a:p>
            <a:r>
              <a:rPr lang="ru-RU" sz="2400" dirty="0" smtClean="0"/>
              <a:t>Идентификатор конференции: 733 6688 4856</a:t>
            </a:r>
          </a:p>
          <a:p>
            <a:r>
              <a:rPr lang="ru-RU" sz="2400" dirty="0" smtClean="0"/>
              <a:t>Код доступа: 2MH6uS</a:t>
            </a:r>
          </a:p>
          <a:p>
            <a:pPr>
              <a:defRPr/>
            </a:pPr>
            <a:endParaRPr lang="ru-RU" altLang="ru-RU" sz="2400" u="sng" dirty="0" smtClean="0">
              <a:solidFill>
                <a:srgbClr val="2365C3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 smtClean="0"/>
              <a:t>Свои вопросы можно задать в группе </a:t>
            </a:r>
          </a:p>
          <a:p>
            <a:pPr algn="ctr">
              <a:defRPr/>
            </a:pPr>
            <a:r>
              <a:rPr lang="ru-RU" altLang="ru-RU" b="1" dirty="0" smtClean="0"/>
              <a:t>ВК </a:t>
            </a:r>
            <a:r>
              <a:rPr lang="en-US" altLang="ru-RU" b="1" dirty="0">
                <a:hlinkClick r:id="rId3"/>
              </a:rPr>
              <a:t>https://</a:t>
            </a:r>
            <a:r>
              <a:rPr lang="en-US" altLang="ru-RU" b="1" dirty="0" smtClean="0">
                <a:hlinkClick r:id="rId3"/>
              </a:rPr>
              <a:t>vk.com/herzen_volkhov</a:t>
            </a:r>
            <a:r>
              <a:rPr lang="ru-RU" altLang="ru-RU" b="1" dirty="0" smtClean="0"/>
              <a:t>  в теме ПРИЕМ 2023</a:t>
            </a:r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218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60021" y="213756"/>
            <a:ext cx="11160187" cy="7718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СРОКИ ПОДАЧИ ДОКУМЕНТОВ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08654" y="1626652"/>
            <a:ext cx="11359415" cy="5231348"/>
          </a:xfrm>
        </p:spPr>
        <p:txBody>
          <a:bodyPr/>
          <a:lstStyle/>
          <a:p>
            <a:r>
              <a:rPr lang="ru-RU" i="1" u="sng" dirty="0">
                <a:solidFill>
                  <a:srgbClr val="2365C3"/>
                </a:solidFill>
              </a:rPr>
              <a:t>На бюджет</a:t>
            </a:r>
            <a:r>
              <a:rPr lang="ru-RU" i="1" u="sng" dirty="0"/>
              <a:t>:</a:t>
            </a:r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b="1" dirty="0" smtClean="0"/>
              <a:t>20 </a:t>
            </a:r>
            <a:r>
              <a:rPr lang="ru-RU" b="1" dirty="0"/>
              <a:t>июня - </a:t>
            </a:r>
            <a:r>
              <a:rPr lang="ru-RU" b="1" dirty="0" smtClean="0"/>
              <a:t>24 </a:t>
            </a:r>
            <a:r>
              <a:rPr lang="ru-RU" b="1" dirty="0"/>
              <a:t>июля </a:t>
            </a:r>
            <a:r>
              <a:rPr lang="ru-RU" dirty="0"/>
              <a:t>(</a:t>
            </a:r>
            <a:r>
              <a:rPr lang="ru-RU" b="1" dirty="0">
                <a:solidFill>
                  <a:srgbClr val="FF0000"/>
                </a:solidFill>
              </a:rPr>
              <a:t>по 13 июля </a:t>
            </a:r>
            <a:r>
              <a:rPr lang="ru-RU" dirty="0"/>
              <a:t>для лиц, сдающих вступительные испытания в университете) </a:t>
            </a:r>
            <a:endParaRPr lang="ru-RU" dirty="0" smtClean="0"/>
          </a:p>
          <a:p>
            <a:r>
              <a:rPr lang="ru-RU" i="1" dirty="0" smtClean="0"/>
              <a:t>Срок проведения </a:t>
            </a:r>
            <a:r>
              <a:rPr lang="ru-RU" i="1" dirty="0"/>
              <a:t>вступительных испытаний, проводимых Университетом </a:t>
            </a:r>
            <a:r>
              <a:rPr lang="ru-RU" dirty="0"/>
              <a:t>— </a:t>
            </a:r>
            <a:r>
              <a:rPr lang="ru-RU" b="1" dirty="0" smtClean="0"/>
              <a:t>13-25 </a:t>
            </a:r>
            <a:r>
              <a:rPr lang="ru-RU" b="1" dirty="0"/>
              <a:t>июля </a:t>
            </a:r>
            <a:r>
              <a:rPr lang="ru-RU" b="1" dirty="0" smtClean="0"/>
              <a:t>2023 г.</a:t>
            </a:r>
          </a:p>
          <a:p>
            <a:endParaRPr lang="ru-RU" b="1" dirty="0" smtClean="0"/>
          </a:p>
          <a:p>
            <a:r>
              <a:rPr lang="ru-RU" i="1" u="sng" dirty="0" smtClean="0">
                <a:solidFill>
                  <a:srgbClr val="2365C3"/>
                </a:solidFill>
              </a:rPr>
              <a:t>На </a:t>
            </a:r>
            <a:r>
              <a:rPr lang="ru-RU" i="1" u="sng" dirty="0" err="1">
                <a:solidFill>
                  <a:srgbClr val="2365C3"/>
                </a:solidFill>
              </a:rPr>
              <a:t>внебюджет</a:t>
            </a:r>
            <a:r>
              <a:rPr lang="ru-RU" i="1" u="sng" dirty="0"/>
              <a:t>:</a:t>
            </a:r>
            <a:r>
              <a:rPr lang="ru-RU" i="1" dirty="0"/>
              <a:t> </a:t>
            </a:r>
            <a:r>
              <a:rPr lang="ru-RU" i="1" dirty="0" smtClean="0"/>
              <a:t>   </a:t>
            </a:r>
            <a:r>
              <a:rPr lang="ru-RU" b="1" dirty="0" smtClean="0"/>
              <a:t>20 </a:t>
            </a:r>
            <a:r>
              <a:rPr lang="ru-RU" b="1" dirty="0"/>
              <a:t>июня - </a:t>
            </a:r>
            <a:r>
              <a:rPr lang="ru-RU" b="1" dirty="0" smtClean="0"/>
              <a:t>19 августа</a:t>
            </a:r>
            <a:endParaRPr lang="ru-RU" dirty="0" smtClean="0"/>
          </a:p>
          <a:p>
            <a:r>
              <a:rPr lang="ru-RU" i="1" dirty="0" smtClean="0"/>
              <a:t>Срок </a:t>
            </a:r>
            <a:r>
              <a:rPr lang="ru-RU" i="1" dirty="0"/>
              <a:t>завершения вступительных испытаний, проводимых Университетом </a:t>
            </a:r>
            <a:r>
              <a:rPr lang="ru-RU" dirty="0"/>
              <a:t>— </a:t>
            </a:r>
            <a:r>
              <a:rPr lang="ru-RU" b="1" dirty="0" smtClean="0"/>
              <a:t>23 </a:t>
            </a:r>
            <a:r>
              <a:rPr lang="ru-RU" b="1" dirty="0"/>
              <a:t>августа </a:t>
            </a:r>
            <a:r>
              <a:rPr lang="ru-RU" b="1" dirty="0" smtClean="0"/>
              <a:t>2023 </a:t>
            </a:r>
            <a:r>
              <a:rPr lang="ru-RU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2564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19397" y="178130"/>
            <a:ext cx="11278941" cy="72189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АЛГОРИТМ ПОДАЧИ ДОКУМЕНТОВ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08654" y="1448789"/>
            <a:ext cx="11649798" cy="5177642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СИСТЕМЕ «ПРИЁМНАЯ КОМИССИЯ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000" dirty="0" smtClean="0">
                <a:solidFill>
                  <a:srgbClr val="1557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enrollee.herzen.spb.ru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АНКЕТУ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Внимательно изучив правила приема, </a:t>
            </a:r>
            <a:r>
              <a:rPr lang="ru-RU" sz="2000" dirty="0" smtClean="0"/>
              <a:t>внесите </a:t>
            </a:r>
            <a:r>
              <a:rPr lang="ru-RU" sz="2000" dirty="0"/>
              <a:t>всю информацию и обязательно </a:t>
            </a:r>
            <a:r>
              <a:rPr lang="ru-RU" sz="2000" dirty="0" smtClean="0"/>
              <a:t>загрузите </a:t>
            </a:r>
            <a:r>
              <a:rPr lang="ru-RU" sz="2000" dirty="0"/>
              <a:t>в личный кабинет электронные образы необходимых документов для поступления, путем прикрепления соответствующих файлов.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ОТПРАВЬТЕ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ДАННЫЕ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ПРОВЕРКУ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/>
              <a:t>Отправьте </a:t>
            </a:r>
            <a:r>
              <a:rPr lang="ru-RU" sz="2000" dirty="0"/>
              <a:t>электронную анкету с загруженными электронными образами документов на проверку секретарю приемной </a:t>
            </a:r>
            <a:r>
              <a:rPr lang="ru-RU" sz="2000" dirty="0" smtClean="0"/>
              <a:t>комиссии и ожидай </a:t>
            </a:r>
            <a:r>
              <a:rPr lang="ru-RU" sz="2000" dirty="0"/>
              <a:t>в личном кабинете информацию о проверке </a:t>
            </a:r>
            <a:r>
              <a:rPr lang="ru-RU" sz="2000" dirty="0" smtClean="0"/>
              <a:t>ваших </a:t>
            </a:r>
            <a:r>
              <a:rPr lang="ru-RU" sz="2000" dirty="0"/>
              <a:t>данных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ПОДТВЕРДИТЕ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СВЕДЕНИЯ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ЗАЯВЛЕНИИ</a:t>
            </a:r>
          </a:p>
          <a:p>
            <a:pPr algn="just">
              <a:lnSpc>
                <a:spcPct val="110000"/>
              </a:lnSpc>
            </a:pPr>
            <a:r>
              <a:rPr lang="ru-RU" sz="2000" dirty="0"/>
              <a:t>После подтверждения данных </a:t>
            </a:r>
            <a:r>
              <a:rPr lang="ru-RU" sz="2000" dirty="0" smtClean="0"/>
              <a:t>распечатайте </a:t>
            </a:r>
            <a:r>
              <a:rPr lang="ru-RU" sz="2000" dirty="0"/>
              <a:t>заполненное заявление, </a:t>
            </a:r>
            <a:r>
              <a:rPr lang="ru-RU" sz="2000" dirty="0" smtClean="0"/>
              <a:t>проставьте </a:t>
            </a:r>
            <a:r>
              <a:rPr lang="ru-RU" sz="2000" dirty="0"/>
              <a:t>личную подпись в предусмотренных полях и </a:t>
            </a:r>
            <a:r>
              <a:rPr lang="ru-RU" sz="2000" dirty="0" smtClean="0"/>
              <a:t>загрузите </a:t>
            </a:r>
            <a:r>
              <a:rPr lang="ru-RU" sz="2000" dirty="0"/>
              <a:t>подписанное заявление в Личный кабинет путем прикрепления, соответствующего файла.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43149" y="95002"/>
            <a:ext cx="11255190" cy="721895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МАТЕРИАЛЬНАЯ БАЗА</a:t>
            </a:r>
            <a:endParaRPr lang="ru-RU" altLang="ru-RU" sz="40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Lazursky" panose="020B0604020202020204" pitchFamily="34" charset="0"/>
              </a:rPr>
              <a:t>Филиал работает на базе университетского городка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Lazursky" panose="020B0604020202020204" pitchFamily="34" charset="0"/>
              </a:rPr>
              <a:t>(г. Волхов, ул. Октябрьская набережная д. 1а)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5285" y="2306287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C00000"/>
                </a:solidFill>
              </a:rPr>
              <a:t>Учебные аудитории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C00000"/>
                </a:solidFill>
              </a:rPr>
              <a:t>Библиотека с читальным залом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024" y="3270576"/>
            <a:ext cx="3247556" cy="2436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Документы\ПРИЕМНАЯ комиссия\ФОТОГРАФИИ\2019-2020 уч. год\информ. о заведении\фото для буклета\достижения\DSC_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025" y="3868731"/>
            <a:ext cx="3430498" cy="229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D:\Документы\ПРИЕМНАЯ комиссия\ФОТОГРАФИИ\2019-2020 уч. год\информ. о заведении\фото для буклета\abou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8524" y="4488873"/>
            <a:ext cx="3327731" cy="2260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319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6858830" y="1310490"/>
            <a:ext cx="312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C00000"/>
                </a:solidFill>
                <a:latin typeface="Lazursky" pitchFamily="34" charset="0"/>
              </a:rPr>
              <a:t>Спортивный зал</a:t>
            </a:r>
            <a:endParaRPr lang="ru-RU" altLang="ru-RU" sz="3200" dirty="0">
              <a:solidFill>
                <a:srgbClr val="C00000"/>
              </a:solidFill>
              <a:latin typeface="Lazursky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46313" y="1280988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C00000"/>
                </a:solidFill>
                <a:latin typeface="Lazursky" pitchFamily="34" charset="0"/>
              </a:rPr>
              <a:t>Столовая</a:t>
            </a:r>
          </a:p>
        </p:txBody>
      </p:sp>
      <p:pic>
        <p:nvPicPr>
          <p:cNvPr id="8" name="Picture 9" descr="IMGP0435"/>
          <p:cNvPicPr>
            <a:picLocks noChangeAspect="1" noChangeArrowheads="1"/>
          </p:cNvPicPr>
          <p:nvPr/>
        </p:nvPicPr>
        <p:blipFill>
          <a:blip r:embed="rId2" cstate="print"/>
          <a:srcRect l="5557" b="8774"/>
          <a:stretch>
            <a:fillRect/>
          </a:stretch>
        </p:blipFill>
        <p:spPr bwMode="auto">
          <a:xfrm>
            <a:off x="2041279" y="2186775"/>
            <a:ext cx="2570653" cy="1931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1" descr="столо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509" y="4520943"/>
            <a:ext cx="2636192" cy="177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9971" y="2212241"/>
            <a:ext cx="2766683" cy="184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в спортза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042" y="4467019"/>
            <a:ext cx="2795624" cy="1848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Текст 1"/>
          <p:cNvSpPr>
            <a:spLocks noGrp="1"/>
          </p:cNvSpPr>
          <p:nvPr>
            <p:ph type="body" sz="quarter" idx="10"/>
          </p:nvPr>
        </p:nvSpPr>
        <p:spPr>
          <a:xfrm>
            <a:off x="843149" y="95002"/>
            <a:ext cx="11255190" cy="721895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МАТЕРИАЛЬНАЯ БАЗА</a:t>
            </a:r>
            <a:endParaRPr lang="ru-RU" altLang="ru-RU" sz="40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67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5880" y="1181822"/>
            <a:ext cx="71675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2365C3"/>
                </a:solidFill>
                <a:latin typeface="Lazursky" panose="020B0604020202020204" pitchFamily="34" charset="0"/>
              </a:rPr>
              <a:t>Общежитие для всех студентов </a:t>
            </a:r>
            <a:endParaRPr lang="ru-RU" sz="2400" b="1" dirty="0">
              <a:solidFill>
                <a:srgbClr val="2365C3"/>
              </a:solidFill>
              <a:latin typeface="Lazursky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2365C3"/>
                </a:solidFill>
                <a:latin typeface="Lazursky" panose="020B0604020202020204" pitchFamily="34" charset="0"/>
              </a:rPr>
              <a:t>(в центре г. Волхов-2, ул. Ломоносова д. 16)</a:t>
            </a:r>
            <a:endParaRPr lang="ru-RU" sz="3200" dirty="0">
              <a:solidFill>
                <a:srgbClr val="2365C3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Picture 3" descr="C:\Documents and Settings\Admin\Рабочий стол\Новая папка (2)\SL73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504" y="2707575"/>
            <a:ext cx="4194187" cy="299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Admin\Рабочий стол\Новая папка (2)\SL73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366" y="2707575"/>
            <a:ext cx="4053078" cy="299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843149" y="95002"/>
            <a:ext cx="11255190" cy="721895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МАТЕРИАЛЬНАЯ БАЗА</a:t>
            </a:r>
            <a:endParaRPr lang="ru-RU" altLang="ru-RU" sz="40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3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040105" y="272864"/>
            <a:ext cx="1022203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Arial Black" pitchFamily="34" charset="0"/>
              </a:rPr>
              <a:t>СТУДЕНЧЕСКАЯ ЖИЗНЬ</a:t>
            </a:r>
            <a:endParaRPr lang="ru-RU" alt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12455" y="619892"/>
            <a:ext cx="11359415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2365C3"/>
                </a:solidFill>
                <a:latin typeface="Lazursky" pitchFamily="34" charset="0"/>
              </a:rPr>
              <a:t>Студенческий совет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2365C3"/>
                </a:solidFill>
                <a:latin typeface="Lazursky" pitchFamily="34" charset="0"/>
              </a:rPr>
              <a:t>Студенческое научное общество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 smtClean="0">
                <a:solidFill>
                  <a:srgbClr val="2365C3"/>
                </a:solidFill>
                <a:latin typeface="Lazursky" pitchFamily="34" charset="0"/>
              </a:rPr>
              <a:t>Разговорный клуб английского языка</a:t>
            </a:r>
            <a:endParaRPr lang="ru-RU" altLang="ru-RU" sz="2800" b="1" dirty="0">
              <a:solidFill>
                <a:srgbClr val="2365C3"/>
              </a:solidFill>
              <a:latin typeface="Lazursky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2365C3"/>
                </a:solidFill>
                <a:latin typeface="Lazursky" pitchFamily="34" charset="0"/>
              </a:rPr>
              <a:t>Философский клуб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2365C3"/>
                </a:solidFill>
                <a:latin typeface="Lazursky" pitchFamily="34" charset="0"/>
              </a:rPr>
              <a:t>Драматический клуб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2365C3"/>
                </a:solidFill>
                <a:latin typeface="Lazursky" pitchFamily="34" charset="0"/>
              </a:rPr>
              <a:t>Поэтический </a:t>
            </a:r>
            <a:r>
              <a:rPr lang="ru-RU" altLang="ru-RU" sz="2800" b="1" dirty="0" smtClean="0">
                <a:solidFill>
                  <a:srgbClr val="2365C3"/>
                </a:solidFill>
                <a:latin typeface="Lazursky" pitchFamily="34" charset="0"/>
              </a:rPr>
              <a:t>театр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 smtClean="0">
                <a:solidFill>
                  <a:srgbClr val="2365C3"/>
                </a:solidFill>
                <a:latin typeface="Lazursky" pitchFamily="34" charset="0"/>
              </a:rPr>
              <a:t> Клуб любителей китайского языка</a:t>
            </a:r>
            <a:endParaRPr lang="en-US" altLang="ru-RU" sz="2800" b="1" dirty="0" smtClean="0">
              <a:solidFill>
                <a:srgbClr val="2365C3"/>
              </a:solidFill>
              <a:latin typeface="Lazursky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ru-RU" b="1" dirty="0">
                <a:solidFill>
                  <a:srgbClr val="2365C3"/>
                </a:solidFill>
                <a:latin typeface="Lazursky" pitchFamily="34" charset="0"/>
              </a:rPr>
              <a:t> </a:t>
            </a:r>
            <a:r>
              <a:rPr lang="ru-RU" altLang="ru-RU" b="1" dirty="0" smtClean="0">
                <a:solidFill>
                  <a:srgbClr val="2365C3"/>
                </a:solidFill>
                <a:latin typeface="Lazursky" pitchFamily="34" charset="0"/>
              </a:rPr>
              <a:t>Студенческий педагогический отряд</a:t>
            </a:r>
            <a:endParaRPr lang="en-US" altLang="ru-RU" sz="2800" b="1" dirty="0" smtClean="0">
              <a:solidFill>
                <a:srgbClr val="2365C3"/>
              </a:solidFill>
              <a:latin typeface="Lazursky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2800" b="1" dirty="0" smtClean="0">
              <a:solidFill>
                <a:srgbClr val="2365C3"/>
              </a:solidFill>
              <a:latin typeface="Lazursky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2800" b="1" dirty="0">
              <a:solidFill>
                <a:srgbClr val="2365C3"/>
              </a:solidFill>
              <a:latin typeface="Lazursky" pitchFamily="34" charset="0"/>
            </a:endParaRPr>
          </a:p>
        </p:txBody>
      </p:sp>
      <p:pic>
        <p:nvPicPr>
          <p:cNvPr id="6" name="Picture 2" descr="C:\Users\Галина\Desktop\фото\Sj51Saua-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814" y="4816582"/>
            <a:ext cx="2764467" cy="207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Галина\Desktop\фото\TMcmoxO12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105" y="4784651"/>
            <a:ext cx="3225783" cy="207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D:\Документы\ПРИЕМНАЯ комиссия\ФОТОГРАФИИ\2019-2020 уч. год\информ. о заведении\фото для буклета\достижения\2YfJePVSS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922" y="1506810"/>
            <a:ext cx="3585948" cy="238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www.vherzen.ru/images/2018/20180215_133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922" y="4782025"/>
            <a:ext cx="3431100" cy="207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916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62583" y="237239"/>
            <a:ext cx="7363952" cy="520282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ОСТАЛИСЬ ВОПРОСЫ? МЫ ВСЕГДА НА СВЯЗИ!</a:t>
            </a:r>
          </a:p>
        </p:txBody>
      </p:sp>
      <p:pic>
        <p:nvPicPr>
          <p:cNvPr id="4" name="Picture 3" descr="spec3401-1-173342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35" y="1925401"/>
            <a:ext cx="3384466" cy="229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24" y="4401284"/>
            <a:ext cx="3631375" cy="228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07910" y="2071350"/>
            <a:ext cx="4923621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3399"/>
                </a:solidFill>
                <a:latin typeface="Lazursky" pitchFamily="34" charset="0"/>
              </a:rPr>
              <a:t>Приемная комиссия:</a:t>
            </a:r>
          </a:p>
          <a:p>
            <a:pPr algn="ctr" eaLnBrk="1" hangingPunct="1"/>
            <a:endParaRPr lang="ru-RU" altLang="ru-RU" sz="1100" b="1" dirty="0">
              <a:solidFill>
                <a:srgbClr val="0066CC"/>
              </a:solidFill>
              <a:latin typeface="Lazursky" pitchFamily="34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Lazursky" pitchFamily="34" charset="0"/>
              </a:rPr>
              <a:t>Тел.: </a:t>
            </a:r>
            <a:r>
              <a:rPr lang="ru-RU" altLang="ru-RU" sz="2400" dirty="0">
                <a:solidFill>
                  <a:srgbClr val="000000"/>
                </a:solidFill>
                <a:latin typeface="Lazursky" pitchFamily="34" charset="0"/>
              </a:rPr>
              <a:t>8(81363) </a:t>
            </a:r>
            <a:r>
              <a:rPr lang="ru-RU" altLang="ru-RU" sz="2400" dirty="0" smtClean="0">
                <a:solidFill>
                  <a:srgbClr val="000000"/>
                </a:solidFill>
                <a:latin typeface="Lazursky" pitchFamily="34" charset="0"/>
              </a:rPr>
              <a:t>32-662, </a:t>
            </a:r>
            <a:r>
              <a:rPr lang="ru-RU" altLang="ru-RU" sz="2400" dirty="0">
                <a:solidFill>
                  <a:srgbClr val="000000"/>
                </a:solidFill>
                <a:latin typeface="Lazursky" pitchFamily="34" charset="0"/>
              </a:rPr>
              <a:t>32-661,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2400" b="1" dirty="0">
                <a:latin typeface="Lazursky" pitchFamily="34" charset="0"/>
              </a:rPr>
              <a:t>89643323779</a:t>
            </a:r>
            <a:endParaRPr lang="ru-RU" altLang="ru-RU" sz="2400" dirty="0">
              <a:latin typeface="Lazursky" pitchFamily="34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Lazursky" pitchFamily="34" charset="0"/>
              </a:rPr>
              <a:t>Е</a:t>
            </a:r>
            <a:r>
              <a:rPr lang="en-US" altLang="ru-RU" sz="2400" b="1" dirty="0">
                <a:solidFill>
                  <a:srgbClr val="000000"/>
                </a:solidFill>
                <a:latin typeface="Lazursky" pitchFamily="34" charset="0"/>
              </a:rPr>
              <a:t>-mail</a:t>
            </a:r>
            <a:r>
              <a:rPr lang="ru-RU" altLang="ru-RU" sz="2400" b="1" dirty="0">
                <a:solidFill>
                  <a:srgbClr val="000000"/>
                </a:solidFill>
                <a:latin typeface="Lazursky" pitchFamily="34" charset="0"/>
              </a:rPr>
              <a:t>:  </a:t>
            </a:r>
            <a:r>
              <a:rPr lang="en-US" altLang="ru-RU" sz="2400" dirty="0" smtClean="0">
                <a:solidFill>
                  <a:srgbClr val="000000"/>
                </a:solidFill>
                <a:latin typeface="Lazursky" pitchFamily="34" charset="0"/>
                <a:hlinkClick r:id="rId4"/>
              </a:rPr>
              <a:t>rgpu-v@yandex.ru</a:t>
            </a:r>
            <a:r>
              <a:rPr lang="ru-RU" altLang="ru-RU" sz="2400" dirty="0" smtClean="0">
                <a:solidFill>
                  <a:srgbClr val="000000"/>
                </a:solidFill>
                <a:latin typeface="Lazursky" pitchFamily="34" charset="0"/>
              </a:rPr>
              <a:t> </a:t>
            </a:r>
            <a:endParaRPr lang="en-US" altLang="ru-RU" sz="2400" dirty="0">
              <a:solidFill>
                <a:srgbClr val="000000"/>
              </a:solidFill>
              <a:latin typeface="Lazursky" pitchFamily="34" charset="0"/>
            </a:endParaRPr>
          </a:p>
          <a:p>
            <a:pPr eaLnBrk="1" hangingPunct="1"/>
            <a:endParaRPr lang="ru-RU" altLang="ru-RU" dirty="0"/>
          </a:p>
        </p:txBody>
      </p:sp>
      <p:pic>
        <p:nvPicPr>
          <p:cNvPr id="7" name="Picture 7" descr="herzen_volkho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541838"/>
            <a:ext cx="26336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8" descr="qr730394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217988"/>
            <a:ext cx="99853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03548" y="5381927"/>
            <a:ext cx="42739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volhov.herzen.spb.ru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4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3596973" y="201613"/>
            <a:ext cx="608141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Arial Black" pitchFamily="34" charset="0"/>
              </a:rPr>
              <a:t>НАШИ ПРЕИМУЩЕСТВА</a:t>
            </a:r>
            <a:endParaRPr lang="ru-RU" alt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11"/>
          </p:nvPr>
        </p:nvSpPr>
        <p:spPr>
          <a:xfrm>
            <a:off x="902419" y="1104405"/>
            <a:ext cx="5534005" cy="376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Lazursky" panose="020B0604020202020204" pitchFamily="34" charset="0"/>
              </a:rPr>
              <a:t>Крупнейшее педагогическое учебное заведение в регионе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Lazursky" panose="020B0604020202020204" pitchFamily="34" charset="0"/>
              </a:rPr>
              <a:t>Высококвалифицированный профессорско-преподавательский состав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Lazursky" panose="020B0604020202020204" pitchFamily="34" charset="0"/>
              </a:rPr>
              <a:t>Высокий уровень образования и </a:t>
            </a:r>
            <a:r>
              <a:rPr lang="ru-RU" sz="2000" dirty="0" smtClean="0">
                <a:latin typeface="Lazursky" panose="020B0604020202020204" pitchFamily="34" charset="0"/>
              </a:rPr>
              <a:t>трудоустройства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Lazursky" panose="020B0604020202020204" pitchFamily="34" charset="0"/>
              </a:rPr>
              <a:t>25 лет успешной работы филиала в сфере подготовки квалифицированных кадров</a:t>
            </a:r>
            <a:endParaRPr lang="ru-RU" sz="2000" dirty="0">
              <a:latin typeface="Lazursky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" name="Picture 2" descr="C:\Users\user666\Desktop\РГП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477" y="1448790"/>
            <a:ext cx="4836318" cy="250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5199" y="4512622"/>
            <a:ext cx="89744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altLang="ru-RU" sz="2000" dirty="0">
                <a:latin typeface="Lazursky" pitchFamily="34" charset="0"/>
              </a:rPr>
              <a:t>Отсрочка от армии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>
                <a:latin typeface="Lazursky" pitchFamily="34" charset="0"/>
              </a:rPr>
              <a:t>Диплом государственного образца РГПУ им. А.И. Герцена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>
                <a:latin typeface="Lazursky" pitchFamily="34" charset="0"/>
              </a:rPr>
              <a:t>Назначение академической и социальной стипендии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>
                <a:latin typeface="Lazursky" pitchFamily="34" charset="0"/>
              </a:rPr>
              <a:t>Иногородним предоставляются места в общежитии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latin typeface="Lazursky" pitchFamily="34" charset="0"/>
              </a:rPr>
              <a:t>Обучение </a:t>
            </a:r>
            <a:r>
              <a:rPr lang="ru-RU" altLang="ru-RU" sz="2000" dirty="0">
                <a:latin typeface="Lazursky" pitchFamily="34" charset="0"/>
              </a:rPr>
              <a:t>ведется с </a:t>
            </a:r>
            <a:r>
              <a:rPr lang="ru-RU" altLang="ru-RU" sz="2000" dirty="0" smtClean="0">
                <a:latin typeface="Lazursky" pitchFamily="34" charset="0"/>
              </a:rPr>
              <a:t>применением различных образовательных технологий (в т.ч. дистанционное обучение)</a:t>
            </a:r>
            <a:endParaRPr lang="ru-RU" altLang="ru-RU" sz="2000" dirty="0">
              <a:latin typeface="Lazursk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35696"/>
      </p:ext>
    </p:extLst>
  </p:cSld>
  <p:clrMapOvr>
    <a:masterClrMapping/>
  </p:clrMapOvr>
  <p:transition advTm="21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650" y="0"/>
            <a:ext cx="11195813" cy="520282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ПРОГРАММЫ</a:t>
            </a:r>
            <a:endParaRPr lang="ru-RU" sz="3600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ОЧНАЯ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форма, БАКАЛАВРИАТ, 4 года обучения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DFFB47-192D-4F0A-B177-410EBCED6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211283"/>
            <a:ext cx="11661673" cy="5492605"/>
          </a:xfrm>
        </p:spPr>
        <p:txBody>
          <a:bodyPr>
            <a:normAutofit fontScale="92500" lnSpcReduction="20000"/>
          </a:bodyPr>
          <a:lstStyle/>
          <a:p>
            <a:pPr marL="1371600" lvl="3" indent="0" algn="ctr">
              <a:lnSpc>
                <a:spcPct val="110000"/>
              </a:lnSpc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44.03.01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</a:t>
            </a:r>
          </a:p>
          <a:p>
            <a:pPr marL="457200" lvl="1" indent="0" algn="ctr">
              <a:lnSpc>
                <a:spcPct val="110000"/>
              </a:lnSpc>
              <a:buClr>
                <a:srgbClr val="3333FF"/>
              </a:buClr>
              <a:buNone/>
              <a:defRPr/>
            </a:pPr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r>
              <a:rPr lang="ru-RU" sz="3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 </a:t>
            </a:r>
            <a:r>
              <a:rPr lang="ru-RU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иностранного языка»  </a:t>
            </a:r>
            <a:endParaRPr lang="ru-RU" sz="2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</a:t>
            </a:r>
            <a:r>
              <a:rPr lang="ru-RU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(2 целевых)</a:t>
            </a:r>
            <a:endParaRPr lang="ru-RU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качестве результатов вступительных  испытаний </a:t>
            </a:r>
          </a:p>
          <a:p>
            <a:pPr marL="457200" lvl="1" indent="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всех категорий граждан засчитываются </a:t>
            </a:r>
          </a:p>
          <a:p>
            <a:pPr marL="742950" lvl="1" indent="-28575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результаты ЕГЭ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язык, иностранный язык, обществознание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Лица, имеющие диплом о среднем профессиональном образовании или высшем образовании предоставляют результаты ЕГЭ!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650" y="0"/>
            <a:ext cx="11195813" cy="520282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ПРОГРАММЫ</a:t>
            </a:r>
            <a:endParaRPr lang="ru-RU" sz="3600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ОЧНАЯ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форма, БАКАЛАВРИАТ, 4 года обучения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DFFB47-192D-4F0A-B177-410EBCED6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211283"/>
            <a:ext cx="11661673" cy="5492605"/>
          </a:xfrm>
        </p:spPr>
        <p:txBody>
          <a:bodyPr>
            <a:normAutofit fontScale="85000" lnSpcReduction="20000"/>
          </a:bodyPr>
          <a:lstStyle/>
          <a:p>
            <a:pPr marL="1371600" lvl="3" indent="0" algn="ctr">
              <a:lnSpc>
                <a:spcPct val="110000"/>
              </a:lnSpc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44.03.01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</a:t>
            </a:r>
          </a:p>
          <a:p>
            <a:pPr marL="457200" lvl="1" indent="0" algn="ctr">
              <a:lnSpc>
                <a:spcPct val="110000"/>
              </a:lnSpc>
              <a:buClr>
                <a:srgbClr val="3333FF"/>
              </a:buClr>
              <a:buNone/>
              <a:defRPr/>
            </a:pPr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r>
              <a:rPr lang="ru-RU" sz="3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«Начальное образование»  </a:t>
            </a:r>
            <a:endParaRPr lang="ru-RU" sz="2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</a:t>
            </a:r>
            <a:r>
              <a:rPr lang="ru-RU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(2 целевых)</a:t>
            </a:r>
            <a:endParaRPr lang="ru-RU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качестве результатов вступительных  испытаний 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выпускников школ засчитываются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ЕГЭ: русский язык, биология 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(по выбору)  математика  (профильная) или обществознание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на основе СПО: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 и/или вступительные испытания: </a:t>
            </a:r>
          </a:p>
          <a:p>
            <a:pPr marL="457200" lvl="1" indent="0" algn="just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 (письменно), основы педагогики (письменно), основы психологии (письменно)</a:t>
            </a:r>
          </a:p>
          <a:p>
            <a:pPr marL="457200" lvl="1" indent="0" algn="just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экзамены проходят в дистанционной форме</a:t>
            </a:r>
          </a:p>
          <a:p>
            <a:pPr marL="742950" lvl="1" indent="-28575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72436" y="0"/>
            <a:ext cx="11219564" cy="831540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ПРОГРАММЫ</a:t>
            </a:r>
            <a:endParaRPr lang="ru-RU" sz="3600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ОЧНАЯ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форма, БАКАЛАВРИАТ, 4 года обучения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235034"/>
            <a:ext cx="11602296" cy="5421353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lnSpc>
                <a:spcPct val="150000"/>
              </a:lnSpc>
              <a:buClr>
                <a:srgbClr val="3333FF"/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44.03.02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ОБРАЗОВАНИЕ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3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r>
              <a:rPr lang="ru-RU" sz="3000" b="1" cap="all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педагогика и психология» </a:t>
            </a:r>
            <a:endParaRPr lang="ru-RU" sz="3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бюджетных </a:t>
            </a:r>
            <a:r>
              <a:rPr lang="ru-RU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(2 целевых)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endParaRPr lang="ru-RU" sz="3200" b="1" u="sng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качестве результатов вступительных  испытаний 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выпускников школ засчитываются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русский язык, биология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(по выбору)  математика (профильная)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Вступительные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испытания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основе СПО: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ЕГЭ и/или вступительные испытания: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язык (письменно),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педагогики (письменно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основы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психологии (письменно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экзамены проходят в дистанционной форме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0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26275" y="106878"/>
            <a:ext cx="11172063" cy="973777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ПРОГРАММЫ</a:t>
            </a:r>
            <a:endParaRPr lang="ru-RU" sz="3200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ЗАОЧНАЯ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форма, БАКАЛАВРИАТ,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5 лет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обучения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151906"/>
            <a:ext cx="11661673" cy="5504481"/>
          </a:xfrm>
        </p:spPr>
        <p:txBody>
          <a:bodyPr>
            <a:noAutofit/>
          </a:bodyPr>
          <a:lstStyle/>
          <a:p>
            <a:pPr marL="1371600" lvl="3" indent="0">
              <a:lnSpc>
                <a:spcPct val="100000"/>
              </a:lnSpc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44.03.01 ПЕДАГОГИЧЕСКОЕ ОБРАЗОВАНИЕ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r>
              <a:rPr lang="ru-RU" sz="3200" b="1" cap="all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образование»   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бюджетных мест (1 целевое) / 10 мест по договору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качестве результатов вступительных  испытаний 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выпускников школ засчитываются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ЕГЭ: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(профильная), обществознание, русский язык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на основе СПО: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 и/или вступительные испытания: 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 (письменно), менеджмент (письменно),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 (письменно)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экзамены проходят в дистанционной форме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8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66899" y="0"/>
            <a:ext cx="11231439" cy="961901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ПРОГРАММЫ</a:t>
            </a:r>
            <a:endParaRPr lang="ru-RU" sz="3200" b="1" dirty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ЗАОЧНАЯ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форма, БАКАЛАВРИАТ, 5 лет обучения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163782"/>
            <a:ext cx="11768551" cy="5492605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 44.03.02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ОБРАЗОВАНИЕ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800" b="1" cap="all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образование»   </a:t>
            </a:r>
            <a:endParaRPr lang="ru-RU" sz="28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</a:t>
            </a: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(1 целевое ) / 10 мест по договору</a:t>
            </a:r>
            <a:endParaRPr lang="ru-RU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качестве результатов вступительных  испытаний 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выпускников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 засчитываются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ЕГЭ: </a:t>
            </a: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язык, биология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(по выбору) математика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профильная)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испытания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основе СПО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ЕГЭ и/или вступительные испытания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усский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язык 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письменно), основы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педагогики (письменно),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психологии (письменно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экзамены проходят в дистанционной форме</a:t>
            </a:r>
          </a:p>
          <a:p>
            <a:pPr marL="457200" lvl="1" indent="0">
              <a:lnSpc>
                <a:spcPct val="100000"/>
              </a:lnSpc>
              <a:buClr>
                <a:srgbClr val="3333FF"/>
              </a:buClr>
              <a:buNone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43149" y="0"/>
            <a:ext cx="11255190" cy="92627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Минимальное количество </a:t>
            </a:r>
            <a:r>
              <a:rPr 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баллов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для подачи 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документов (</a:t>
            </a:r>
            <a:r>
              <a:rPr lang="ru-RU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 </a:t>
            </a:r>
            <a:r>
              <a:rPr lang="ru-RU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2022 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году)</a:t>
            </a:r>
            <a:endParaRPr lang="ru-RU" sz="3200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sz="quarter" idx="11"/>
          </p:nvPr>
        </p:nvSpPr>
        <p:spPr>
          <a:xfrm>
            <a:off x="296863" y="1176338"/>
            <a:ext cx="11804650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dirty="0"/>
              <a:t> </a:t>
            </a:r>
            <a:r>
              <a:rPr lang="ru-RU" sz="3200" dirty="0"/>
              <a:t>Русский язык  - </a:t>
            </a:r>
            <a:r>
              <a:rPr lang="ru-RU" sz="3200" b="1" dirty="0">
                <a:solidFill>
                  <a:schemeClr val="accent6"/>
                </a:solidFill>
              </a:rPr>
              <a:t>45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/>
              <a:t> Математика - </a:t>
            </a:r>
            <a:r>
              <a:rPr lang="ru-RU" sz="3200" b="1" dirty="0">
                <a:solidFill>
                  <a:schemeClr val="accent6"/>
                </a:solidFill>
              </a:rPr>
              <a:t>40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/>
              <a:t> Обществознание - </a:t>
            </a:r>
            <a:r>
              <a:rPr lang="ru-RU" sz="3200" b="1" dirty="0">
                <a:solidFill>
                  <a:schemeClr val="accent6"/>
                </a:solidFill>
              </a:rPr>
              <a:t>45</a:t>
            </a:r>
            <a:r>
              <a:rPr lang="ru-RU" sz="3200" b="1" dirty="0"/>
              <a:t> 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/>
              <a:t> Иностранный язык - </a:t>
            </a:r>
            <a:r>
              <a:rPr lang="ru-RU" sz="3200" b="1" dirty="0">
                <a:solidFill>
                  <a:schemeClr val="accent6"/>
                </a:solidFill>
              </a:rPr>
              <a:t>40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/>
              <a:t> Биология </a:t>
            </a:r>
            <a:r>
              <a:rPr lang="ru-RU" sz="3200" dirty="0" smtClean="0"/>
              <a:t>– </a:t>
            </a:r>
            <a:r>
              <a:rPr lang="ru-RU" sz="3200" b="1" dirty="0" smtClean="0">
                <a:solidFill>
                  <a:schemeClr val="accent6"/>
                </a:solidFill>
              </a:rPr>
              <a:t>40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 smtClean="0"/>
              <a:t> Профильные вступительные испытания</a:t>
            </a:r>
            <a:r>
              <a:rPr lang="ru-RU" sz="3200" b="1" dirty="0" smtClean="0">
                <a:solidFill>
                  <a:schemeClr val="accent6"/>
                </a:solidFill>
              </a:rPr>
              <a:t> - 40</a:t>
            </a:r>
            <a:endParaRPr lang="ru-RU" sz="3200" b="1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833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7527" y="201613"/>
            <a:ext cx="11100811" cy="520282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Учет индивидуальных достижений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678295" y="1168651"/>
            <a:ext cx="11042650" cy="3683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00"/>
                </a:solidFill>
              </a:rPr>
              <a:t>Суммарно за все предоставленные достижения </a:t>
            </a:r>
            <a:r>
              <a:rPr lang="ru-RU" altLang="ru-RU" b="1" dirty="0">
                <a:solidFill>
                  <a:srgbClr val="000000"/>
                </a:solidFill>
              </a:rPr>
              <a:t>не более 10 баллов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612" y="1601047"/>
            <a:ext cx="11833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достижения</a:t>
            </a:r>
            <a:r>
              <a:rPr lang="ru-RU" sz="2000" b="1" dirty="0">
                <a:solidFill>
                  <a:srgbClr val="7B0F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золотой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серебряный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бронзовый значок ГТО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07612" y="2472027"/>
            <a:ext cx="11679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</a:rPr>
              <a:t>З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а </a:t>
            </a:r>
            <a:r>
              <a:rPr lang="ru-RU" altLang="ru-RU" sz="2000" b="1" dirty="0">
                <a:solidFill>
                  <a:srgbClr val="C00000"/>
                </a:solidFill>
              </a:rPr>
              <a:t>результаты участия (дипломы победителей и призеров) 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олимпиадах 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</a:rPr>
              <a:t>(не </a:t>
            </a:r>
            <a:r>
              <a:rPr lang="ru-RU" altLang="ru-RU" sz="2000" dirty="0">
                <a:solidFill>
                  <a:srgbClr val="000000"/>
                </a:solidFill>
              </a:rPr>
              <a:t>используемые для получения особых прав при поступлении на </a:t>
            </a:r>
            <a:r>
              <a:rPr lang="ru-RU" altLang="ru-RU" sz="2000" dirty="0" smtClean="0">
                <a:solidFill>
                  <a:srgbClr val="000000"/>
                </a:solidFill>
              </a:rPr>
              <a:t>обучение)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12" y="3265144"/>
            <a:ext cx="11679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всероссийской олимпиады – </a:t>
            </a:r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 школьников I, II и III уровней, проводимых в порядке, устанавливаемом федеральным органом исполнительной власти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всероссийских и региональных творческих и профессиональных конкурсов  </a:t>
            </a:r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Герценовские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олимпиады – </a:t>
            </a: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alt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 (за призовые места)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7612" y="5394593"/>
            <a:ext cx="11679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аттестата о среднем общем образовании с отличием, диплома о среднем профессиональном образовании с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отличием - </a:t>
            </a:r>
            <a:r>
              <a:rPr lang="ru-RU" alt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lang="en-US" altLang="ru-RU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ru-RU" alt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Суммарно не более 10 баллов</a:t>
            </a:r>
          </a:p>
          <a:p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251</TotalTime>
  <Words>1060</Words>
  <Application>Microsoft Office PowerPoint</Application>
  <PresentationFormat>Произвольный</PresentationFormat>
  <Paragraphs>189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</vt:lpstr>
      <vt:lpstr>  Российский Государственный Педагогический Университет им. А.И. Герцена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Государственный Педагогический Университет им. А.И. Герцена</dc:title>
  <dc:creator>Галина</dc:creator>
  <cp:lastModifiedBy>Нталья</cp:lastModifiedBy>
  <cp:revision>29</cp:revision>
  <dcterms:created xsi:type="dcterms:W3CDTF">2022-01-21T07:30:39Z</dcterms:created>
  <dcterms:modified xsi:type="dcterms:W3CDTF">2022-11-29T18:04:55Z</dcterms:modified>
</cp:coreProperties>
</file>