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1" r:id="rId6"/>
    <p:sldId id="262" r:id="rId7"/>
    <p:sldId id="263" r:id="rId8"/>
    <p:sldId id="264" r:id="rId9"/>
    <p:sldId id="260" r:id="rId10"/>
    <p:sldId id="265" r:id="rId11"/>
    <p:sldId id="266" r:id="rId12"/>
    <p:sldId id="268" r:id="rId13"/>
    <p:sldId id="270" r:id="rId14"/>
    <p:sldId id="269" r:id="rId15"/>
    <p:sldId id="271" r:id="rId16"/>
    <p:sldId id="272" r:id="rId17"/>
    <p:sldId id="267" r:id="rId18"/>
    <p:sldId id="275" r:id="rId19"/>
    <p:sldId id="276" r:id="rId20"/>
    <p:sldId id="274" r:id="rId21"/>
    <p:sldId id="273" r:id="rId22"/>
    <p:sldId id="277" r:id="rId23"/>
    <p:sldId id="278" r:id="rId24"/>
    <p:sldId id="279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33"/>
    <a:srgbClr val="CC6600"/>
    <a:srgbClr val="FFFF00"/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57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4B629-956D-4271-A86C-89D4EA7A6E0A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DAC98-BCED-4580-B007-7D585C34057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4B629-956D-4271-A86C-89D4EA7A6E0A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DAC98-BCED-4580-B007-7D585C34057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4B629-956D-4271-A86C-89D4EA7A6E0A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DAC98-BCED-4580-B007-7D585C34057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4B629-956D-4271-A86C-89D4EA7A6E0A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DAC98-BCED-4580-B007-7D585C34057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4B629-956D-4271-A86C-89D4EA7A6E0A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DAC98-BCED-4580-B007-7D585C34057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4B629-956D-4271-A86C-89D4EA7A6E0A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DAC98-BCED-4580-B007-7D585C34057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4B629-956D-4271-A86C-89D4EA7A6E0A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DAC98-BCED-4580-B007-7D585C34057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4B629-956D-4271-A86C-89D4EA7A6E0A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DAC98-BCED-4580-B007-7D585C34057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4B629-956D-4271-A86C-89D4EA7A6E0A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DAC98-BCED-4580-B007-7D585C34057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4B629-956D-4271-A86C-89D4EA7A6E0A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DAC98-BCED-4580-B007-7D585C34057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4B629-956D-4271-A86C-89D4EA7A6E0A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DAC98-BCED-4580-B007-7D585C34057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74B629-956D-4271-A86C-89D4EA7A6E0A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CDAC98-BCED-4580-B007-7D585C34057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2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2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WordArt 2"/>
          <p:cNvSpPr>
            <a:spLocks noChangeArrowheads="1" noChangeShapeType="1" noTextEdit="1"/>
          </p:cNvSpPr>
          <p:nvPr/>
        </p:nvSpPr>
        <p:spPr bwMode="auto">
          <a:xfrm>
            <a:off x="1187450" y="1196975"/>
            <a:ext cx="6985000" cy="2305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5875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  <a:solidFill>
                  <a:srgbClr val="0000FF"/>
                </a:solidFill>
                <a:latin typeface="Monotype Corsiva"/>
              </a:rPr>
              <a:t>Обращение</a:t>
            </a:r>
          </a:p>
        </p:txBody>
      </p:sp>
      <p:sp>
        <p:nvSpPr>
          <p:cNvPr id="3075" name="WordArt 3"/>
          <p:cNvSpPr>
            <a:spLocks noChangeArrowheads="1" noChangeShapeType="1" noTextEdit="1"/>
          </p:cNvSpPr>
          <p:nvPr/>
        </p:nvSpPr>
        <p:spPr bwMode="auto">
          <a:xfrm>
            <a:off x="1547813" y="3860800"/>
            <a:ext cx="6600825" cy="5429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80"/>
                </a:solidFill>
                <a:latin typeface="Book Antiqua"/>
              </a:rPr>
              <a:t>и знаки препинания при нём</a:t>
            </a:r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1042988" y="4581525"/>
            <a:ext cx="7489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latin typeface="Book Antiqua" pitchFamily="18" charset="0"/>
              </a:rPr>
              <a:t>Урок русского языка в 8 классе</a:t>
            </a:r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3708400" y="5876925"/>
            <a:ext cx="5435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>
                <a:latin typeface="Book Antiqua" pitchFamily="18" charset="0"/>
              </a:rPr>
              <a:t>Автор: </a:t>
            </a:r>
            <a:r>
              <a:rPr lang="ru-RU" b="1" dirty="0" smtClean="0">
                <a:latin typeface="Book Antiqua" pitchFamily="18" charset="0"/>
              </a:rPr>
              <a:t>Поподько Анастасия Владимировна</a:t>
            </a:r>
            <a:endParaRPr lang="ru-RU" b="1" dirty="0">
              <a:latin typeface="Book Antiqua" pitchFamily="18" charset="0"/>
            </a:endParaRPr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1042988" y="0"/>
            <a:ext cx="734536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 smtClean="0">
                <a:latin typeface="Book Antiqua" pitchFamily="18" charset="0"/>
              </a:rPr>
              <a:t>МОУ «Будогощская СОШ им. М.П. Галкина»</a:t>
            </a:r>
            <a:endParaRPr lang="ru-RU" b="1" dirty="0">
              <a:latin typeface="Book Antiqua" pitchFamily="18" charset="0"/>
            </a:endParaRPr>
          </a:p>
        </p:txBody>
      </p:sp>
      <p:pic>
        <p:nvPicPr>
          <p:cNvPr id="3079" name="Picture 7" descr="28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950" y="4800600"/>
            <a:ext cx="2232025" cy="194786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Овал 11"/>
          <p:cNvSpPr/>
          <p:nvPr/>
        </p:nvSpPr>
        <p:spPr>
          <a:xfrm>
            <a:off x="3356466" y="2661366"/>
            <a:ext cx="2573945" cy="167814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cs typeface="Times New Roman" pitchFamily="18" charset="0"/>
              </a:rPr>
              <a:t>Обращение</a:t>
            </a:r>
            <a:endParaRPr lang="ru-RU" sz="2400" b="1" dirty="0">
              <a:cs typeface="Times New Roman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3214678" y="785794"/>
            <a:ext cx="2857520" cy="1678144"/>
          </a:xfrm>
          <a:prstGeom prst="ellipse">
            <a:avLst/>
          </a:prstGeom>
          <a:solidFill>
            <a:srgbClr val="996633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Слово или словосочетание</a:t>
            </a:r>
            <a:endParaRPr lang="ru-RU" sz="2000" b="1" dirty="0"/>
          </a:p>
        </p:txBody>
      </p:sp>
      <p:sp>
        <p:nvSpPr>
          <p:cNvPr id="14" name="Овал 13"/>
          <p:cNvSpPr/>
          <p:nvPr/>
        </p:nvSpPr>
        <p:spPr>
          <a:xfrm>
            <a:off x="3000364" y="4572008"/>
            <a:ext cx="3286148" cy="1678144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Распространенные и нераспространенные</a:t>
            </a:r>
            <a:endParaRPr lang="ru-RU" b="1" dirty="0"/>
          </a:p>
        </p:txBody>
      </p:sp>
      <p:sp>
        <p:nvSpPr>
          <p:cNvPr id="15" name="Овал 14"/>
          <p:cNvSpPr/>
          <p:nvPr/>
        </p:nvSpPr>
        <p:spPr>
          <a:xfrm>
            <a:off x="571472" y="1674223"/>
            <a:ext cx="2504686" cy="1678144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Овал 15"/>
          <p:cNvSpPr/>
          <p:nvPr/>
        </p:nvSpPr>
        <p:spPr>
          <a:xfrm>
            <a:off x="571472" y="3549795"/>
            <a:ext cx="2504686" cy="1678144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Не член предложения</a:t>
            </a:r>
            <a:endParaRPr lang="ru-RU" sz="2000" b="1" dirty="0"/>
          </a:p>
        </p:txBody>
      </p:sp>
      <p:sp>
        <p:nvSpPr>
          <p:cNvPr id="17" name="Овал 16"/>
          <p:cNvSpPr/>
          <p:nvPr/>
        </p:nvSpPr>
        <p:spPr>
          <a:xfrm>
            <a:off x="6282156" y="1674223"/>
            <a:ext cx="2504686" cy="1678144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Овал 17"/>
          <p:cNvSpPr/>
          <p:nvPr/>
        </p:nvSpPr>
        <p:spPr>
          <a:xfrm>
            <a:off x="6282156" y="3549795"/>
            <a:ext cx="2504686" cy="1678144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19" name="Прямая соединительная линия 18"/>
          <p:cNvCxnSpPr>
            <a:stCxn id="13" idx="4"/>
            <a:endCxn id="12" idx="0"/>
          </p:cNvCxnSpPr>
          <p:nvPr/>
        </p:nvCxnSpPr>
        <p:spPr>
          <a:xfrm rot="16200000" flipH="1">
            <a:off x="4544724" y="2562651"/>
            <a:ext cx="197428" cy="1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>
            <a:stCxn id="12" idx="7"/>
            <a:endCxn id="17" idx="2"/>
          </p:cNvCxnSpPr>
          <p:nvPr/>
        </p:nvCxnSpPr>
        <p:spPr>
          <a:xfrm rot="5400000" flipH="1" flipV="1">
            <a:off x="5720896" y="2345865"/>
            <a:ext cx="393829" cy="728691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>
            <a:stCxn id="12" idx="6"/>
            <a:endCxn id="18" idx="1"/>
          </p:cNvCxnSpPr>
          <p:nvPr/>
        </p:nvCxnSpPr>
        <p:spPr>
          <a:xfrm>
            <a:off x="5930411" y="3500438"/>
            <a:ext cx="718548" cy="29511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>
            <a:stCxn id="12" idx="4"/>
            <a:endCxn id="14" idx="0"/>
          </p:cNvCxnSpPr>
          <p:nvPr/>
        </p:nvCxnSpPr>
        <p:spPr>
          <a:xfrm rot="5400000">
            <a:off x="4527190" y="4455759"/>
            <a:ext cx="232498" cy="1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>
            <a:stCxn id="12" idx="2"/>
            <a:endCxn id="16" idx="7"/>
          </p:cNvCxnSpPr>
          <p:nvPr/>
        </p:nvCxnSpPr>
        <p:spPr>
          <a:xfrm rot="10800000" flipV="1">
            <a:off x="2709356" y="3500437"/>
            <a:ext cx="647111" cy="29511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>
            <a:stCxn id="12" idx="1"/>
            <a:endCxn id="15" idx="6"/>
          </p:cNvCxnSpPr>
          <p:nvPr/>
        </p:nvCxnSpPr>
        <p:spPr>
          <a:xfrm rot="16200000" flipV="1">
            <a:off x="3207871" y="2381583"/>
            <a:ext cx="393829" cy="657254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71802" y="214290"/>
            <a:ext cx="5657832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Работа с учебником</a:t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(§ 55, стр. 197) </a:t>
            </a: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7501022" y="0"/>
            <a:ext cx="712470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Рисунок 6" descr="1017887617.jp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2845" y="142852"/>
            <a:ext cx="2214578" cy="29299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2.22222E-6 L 0.91493 0.5053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7" y="2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Овал 11"/>
          <p:cNvSpPr/>
          <p:nvPr/>
        </p:nvSpPr>
        <p:spPr>
          <a:xfrm>
            <a:off x="3356466" y="2661366"/>
            <a:ext cx="2573945" cy="167814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cs typeface="Times New Roman" pitchFamily="18" charset="0"/>
              </a:rPr>
              <a:t>Обращение</a:t>
            </a:r>
            <a:endParaRPr lang="ru-RU" sz="2400" b="1" dirty="0">
              <a:cs typeface="Times New Roman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3214678" y="785794"/>
            <a:ext cx="2857520" cy="1678144"/>
          </a:xfrm>
          <a:prstGeom prst="ellipse">
            <a:avLst/>
          </a:prstGeom>
          <a:solidFill>
            <a:srgbClr val="996633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Слово или словосочетание</a:t>
            </a:r>
            <a:endParaRPr lang="ru-RU" sz="2000" b="1" dirty="0"/>
          </a:p>
        </p:txBody>
      </p:sp>
      <p:sp>
        <p:nvSpPr>
          <p:cNvPr id="14" name="Овал 13"/>
          <p:cNvSpPr/>
          <p:nvPr/>
        </p:nvSpPr>
        <p:spPr>
          <a:xfrm>
            <a:off x="3000364" y="4572008"/>
            <a:ext cx="3286148" cy="1678144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Распространенные и нераспространенные</a:t>
            </a:r>
            <a:endParaRPr lang="ru-RU" b="1" dirty="0"/>
          </a:p>
        </p:txBody>
      </p:sp>
      <p:sp>
        <p:nvSpPr>
          <p:cNvPr id="15" name="Овал 14"/>
          <p:cNvSpPr/>
          <p:nvPr/>
        </p:nvSpPr>
        <p:spPr>
          <a:xfrm>
            <a:off x="571472" y="1674223"/>
            <a:ext cx="2504686" cy="1678144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/>
          </a:p>
        </p:txBody>
      </p:sp>
      <p:sp>
        <p:nvSpPr>
          <p:cNvPr id="16" name="Овал 15"/>
          <p:cNvSpPr/>
          <p:nvPr/>
        </p:nvSpPr>
        <p:spPr>
          <a:xfrm>
            <a:off x="571472" y="3549795"/>
            <a:ext cx="2504686" cy="1678144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Не член предложения</a:t>
            </a:r>
            <a:endParaRPr lang="ru-RU" sz="2000" b="1" dirty="0"/>
          </a:p>
        </p:txBody>
      </p:sp>
      <p:sp>
        <p:nvSpPr>
          <p:cNvPr id="17" name="Овал 16"/>
          <p:cNvSpPr/>
          <p:nvPr/>
        </p:nvSpPr>
        <p:spPr>
          <a:xfrm>
            <a:off x="6282156" y="1674223"/>
            <a:ext cx="2504686" cy="1678144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hlinkClick r:id="rId2" action="ppaction://hlinksldjump"/>
              </a:rPr>
              <a:t>Звательная интонация</a:t>
            </a:r>
            <a:endParaRPr lang="ru-RU" sz="2000" b="1" dirty="0"/>
          </a:p>
        </p:txBody>
      </p:sp>
      <p:sp>
        <p:nvSpPr>
          <p:cNvPr id="18" name="Овал 17"/>
          <p:cNvSpPr/>
          <p:nvPr/>
        </p:nvSpPr>
        <p:spPr>
          <a:xfrm>
            <a:off x="6282156" y="3549795"/>
            <a:ext cx="2504686" cy="1678144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/>
          </a:p>
        </p:txBody>
      </p:sp>
      <p:cxnSp>
        <p:nvCxnSpPr>
          <p:cNvPr id="19" name="Прямая соединительная линия 18"/>
          <p:cNvCxnSpPr>
            <a:stCxn id="13" idx="4"/>
            <a:endCxn id="12" idx="0"/>
          </p:cNvCxnSpPr>
          <p:nvPr/>
        </p:nvCxnSpPr>
        <p:spPr>
          <a:xfrm rot="16200000" flipH="1">
            <a:off x="4544724" y="2562651"/>
            <a:ext cx="197428" cy="1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>
            <a:stCxn id="12" idx="7"/>
            <a:endCxn id="17" idx="2"/>
          </p:cNvCxnSpPr>
          <p:nvPr/>
        </p:nvCxnSpPr>
        <p:spPr>
          <a:xfrm rot="5400000" flipH="1" flipV="1">
            <a:off x="5720896" y="2345865"/>
            <a:ext cx="393829" cy="728691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>
            <a:stCxn id="12" idx="6"/>
            <a:endCxn id="18" idx="1"/>
          </p:cNvCxnSpPr>
          <p:nvPr/>
        </p:nvCxnSpPr>
        <p:spPr>
          <a:xfrm>
            <a:off x="5930411" y="3500438"/>
            <a:ext cx="718548" cy="29511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>
            <a:stCxn id="12" idx="4"/>
            <a:endCxn id="14" idx="0"/>
          </p:cNvCxnSpPr>
          <p:nvPr/>
        </p:nvCxnSpPr>
        <p:spPr>
          <a:xfrm rot="5400000">
            <a:off x="4527190" y="4455759"/>
            <a:ext cx="232498" cy="1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>
            <a:stCxn id="12" idx="2"/>
            <a:endCxn id="16" idx="7"/>
          </p:cNvCxnSpPr>
          <p:nvPr/>
        </p:nvCxnSpPr>
        <p:spPr>
          <a:xfrm rot="10800000" flipV="1">
            <a:off x="2709356" y="3500437"/>
            <a:ext cx="647111" cy="29511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>
            <a:stCxn id="12" idx="1"/>
            <a:endCxn id="15" idx="6"/>
          </p:cNvCxnSpPr>
          <p:nvPr/>
        </p:nvCxnSpPr>
        <p:spPr>
          <a:xfrm rot="16200000" flipV="1">
            <a:off x="3207871" y="2381583"/>
            <a:ext cx="393829" cy="657254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WordArt 2"/>
          <p:cNvSpPr>
            <a:spLocks noChangeArrowheads="1" noChangeShapeType="1" noTextEdit="1"/>
          </p:cNvSpPr>
          <p:nvPr/>
        </p:nvSpPr>
        <p:spPr bwMode="auto">
          <a:xfrm>
            <a:off x="323850" y="115888"/>
            <a:ext cx="8424863" cy="649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Monotype Corsiva"/>
              </a:rPr>
              <a:t>История обращения в русском языке</a:t>
            </a:r>
          </a:p>
        </p:txBody>
      </p:sp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0" y="898525"/>
            <a:ext cx="91440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>
                <a:latin typeface="Book Antiqua" pitchFamily="18" charset="0"/>
              </a:rPr>
              <a:t>В древнерусском языке для обращений существовал специальный падеж (седьмой). Он назывался </a:t>
            </a:r>
            <a:r>
              <a:rPr lang="ru-RU" sz="2800" b="1">
                <a:solidFill>
                  <a:srgbClr val="FF0000"/>
                </a:solidFill>
                <a:latin typeface="Book Antiqua" pitchFamily="18" charset="0"/>
              </a:rPr>
              <a:t>звательным</a:t>
            </a:r>
            <a:r>
              <a:rPr lang="ru-RU" sz="2800" b="1">
                <a:latin typeface="Book Antiqua" pitchFamily="18" charset="0"/>
              </a:rPr>
              <a:t>. В сказке А.С.Пушкина мы находим древнюю форму обращения «старче».</a:t>
            </a:r>
          </a:p>
        </p:txBody>
      </p:sp>
      <p:pic>
        <p:nvPicPr>
          <p:cNvPr id="10244" name="Picture 4" descr="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2781300"/>
            <a:ext cx="2628900" cy="3810000"/>
          </a:xfrm>
          <a:prstGeom prst="rect">
            <a:avLst/>
          </a:prstGeom>
          <a:noFill/>
        </p:spPr>
      </p:pic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3059113" y="3357563"/>
            <a:ext cx="5903912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chemeClr val="accent2"/>
                </a:solidFill>
                <a:latin typeface="Book Antiqua" pitchFamily="18" charset="0"/>
              </a:rPr>
              <a:t>Приплыла к нему рыбка, спросила:</a:t>
            </a:r>
          </a:p>
          <a:p>
            <a:pPr algn="ctr"/>
            <a:r>
              <a:rPr lang="ru-RU" sz="3200" b="1">
                <a:solidFill>
                  <a:schemeClr val="accent2"/>
                </a:solidFill>
                <a:latin typeface="Book Antiqua" pitchFamily="18" charset="0"/>
              </a:rPr>
              <a:t> «Чего тебе надобно, старче?»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714356"/>
            <a:ext cx="8229600" cy="4525963"/>
          </a:xfrm>
        </p:spPr>
        <p:txBody>
          <a:bodyPr>
            <a:normAutofit/>
          </a:bodyPr>
          <a:lstStyle/>
          <a:p>
            <a:pPr algn="just"/>
            <a:r>
              <a:rPr lang="ru-RU" sz="4400" b="1" dirty="0"/>
              <a:t>Эй в гимнастерке подойди сюда. </a:t>
            </a:r>
            <a:endParaRPr lang="ru-RU" sz="4400" b="1" dirty="0" smtClean="0"/>
          </a:p>
          <a:p>
            <a:pPr algn="just"/>
            <a:endParaRPr lang="ru-RU" sz="4400" b="1" dirty="0" smtClean="0"/>
          </a:p>
          <a:p>
            <a:pPr algn="just"/>
            <a:r>
              <a:rPr lang="ru-RU" sz="4400" b="1" dirty="0" smtClean="0"/>
              <a:t>Прощай </a:t>
            </a:r>
            <a:r>
              <a:rPr lang="ru-RU" sz="4400" b="1" dirty="0"/>
              <a:t>с глазами синими тебя я не виню</a:t>
            </a:r>
            <a:r>
              <a:rPr lang="ru-RU" sz="4400" b="1" dirty="0" smtClean="0"/>
              <a:t>. Я </a:t>
            </a:r>
            <a:r>
              <a:rPr lang="ru-RU" sz="4400" b="1" dirty="0"/>
              <a:t>цену настоящую давно узнал огню.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28728" y="571480"/>
            <a:ext cx="2857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rgbClr val="FF0000"/>
                </a:solidFill>
              </a:rPr>
              <a:t>,</a:t>
            </a:r>
            <a:endParaRPr lang="ru-RU" sz="54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857884" y="571480"/>
            <a:ext cx="2857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rgbClr val="FF0000"/>
                </a:solidFill>
              </a:rPr>
              <a:t>,</a:t>
            </a:r>
            <a:endParaRPr lang="ru-RU" sz="5400" dirty="0">
              <a:solidFill>
                <a:srgbClr val="FF0000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3643306" y="428604"/>
            <a:ext cx="500066" cy="50006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786050" y="2857496"/>
            <a:ext cx="2857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rgbClr val="FF0000"/>
                </a:solidFill>
              </a:rPr>
              <a:t>,</a:t>
            </a:r>
            <a:endParaRPr lang="ru-RU" sz="54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286644" y="2857496"/>
            <a:ext cx="2857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rgbClr val="FF0000"/>
                </a:solidFill>
              </a:rPr>
              <a:t>,</a:t>
            </a:r>
            <a:endParaRPr lang="ru-RU" sz="5400" dirty="0">
              <a:solidFill>
                <a:srgbClr val="FF0000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4500562" y="2643182"/>
            <a:ext cx="500066" cy="50006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7" grpId="0"/>
      <p:bldP spid="8" grpId="0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Овал 11"/>
          <p:cNvSpPr/>
          <p:nvPr/>
        </p:nvSpPr>
        <p:spPr>
          <a:xfrm>
            <a:off x="3356466" y="2661366"/>
            <a:ext cx="2573945" cy="167814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cs typeface="Times New Roman" pitchFamily="18" charset="0"/>
              </a:rPr>
              <a:t>Обращение</a:t>
            </a:r>
            <a:endParaRPr lang="ru-RU" sz="2400" b="1" dirty="0">
              <a:cs typeface="Times New Roman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3214678" y="785794"/>
            <a:ext cx="2857520" cy="1678144"/>
          </a:xfrm>
          <a:prstGeom prst="ellipse">
            <a:avLst/>
          </a:prstGeom>
          <a:solidFill>
            <a:srgbClr val="996633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Слово или словосочетание</a:t>
            </a:r>
            <a:endParaRPr lang="ru-RU" sz="2000" b="1" dirty="0"/>
          </a:p>
        </p:txBody>
      </p:sp>
      <p:sp>
        <p:nvSpPr>
          <p:cNvPr id="14" name="Овал 13"/>
          <p:cNvSpPr/>
          <p:nvPr/>
        </p:nvSpPr>
        <p:spPr>
          <a:xfrm>
            <a:off x="3000364" y="4572008"/>
            <a:ext cx="3286148" cy="1678144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Распространенные и нераспространенные</a:t>
            </a:r>
            <a:endParaRPr lang="ru-RU" b="1" dirty="0"/>
          </a:p>
        </p:txBody>
      </p:sp>
      <p:sp>
        <p:nvSpPr>
          <p:cNvPr id="15" name="Овал 14"/>
          <p:cNvSpPr/>
          <p:nvPr/>
        </p:nvSpPr>
        <p:spPr>
          <a:xfrm>
            <a:off x="571472" y="1674223"/>
            <a:ext cx="2504686" cy="1678144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/>
          </a:p>
        </p:txBody>
      </p:sp>
      <p:sp>
        <p:nvSpPr>
          <p:cNvPr id="16" name="Овал 15"/>
          <p:cNvSpPr/>
          <p:nvPr/>
        </p:nvSpPr>
        <p:spPr>
          <a:xfrm>
            <a:off x="571472" y="3549795"/>
            <a:ext cx="2504686" cy="1678144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Не член предложения</a:t>
            </a:r>
            <a:endParaRPr lang="ru-RU" sz="2000" b="1" dirty="0"/>
          </a:p>
        </p:txBody>
      </p:sp>
      <p:sp>
        <p:nvSpPr>
          <p:cNvPr id="17" name="Овал 16"/>
          <p:cNvSpPr/>
          <p:nvPr/>
        </p:nvSpPr>
        <p:spPr>
          <a:xfrm>
            <a:off x="6282156" y="1674223"/>
            <a:ext cx="2504686" cy="1678144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Звательная интонация</a:t>
            </a:r>
            <a:endParaRPr lang="ru-RU" sz="2000" b="1" dirty="0"/>
          </a:p>
        </p:txBody>
      </p:sp>
      <p:sp>
        <p:nvSpPr>
          <p:cNvPr id="18" name="Овал 17"/>
          <p:cNvSpPr/>
          <p:nvPr/>
        </p:nvSpPr>
        <p:spPr>
          <a:xfrm>
            <a:off x="6282156" y="3549795"/>
            <a:ext cx="2504686" cy="1678144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Адресат различен</a:t>
            </a:r>
            <a:endParaRPr lang="ru-RU" sz="2000" b="1" dirty="0"/>
          </a:p>
        </p:txBody>
      </p:sp>
      <p:cxnSp>
        <p:nvCxnSpPr>
          <p:cNvPr id="19" name="Прямая соединительная линия 18"/>
          <p:cNvCxnSpPr>
            <a:stCxn id="13" idx="4"/>
            <a:endCxn id="12" idx="0"/>
          </p:cNvCxnSpPr>
          <p:nvPr/>
        </p:nvCxnSpPr>
        <p:spPr>
          <a:xfrm rot="16200000" flipH="1">
            <a:off x="4544724" y="2562651"/>
            <a:ext cx="197428" cy="1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>
            <a:stCxn id="12" idx="7"/>
            <a:endCxn id="17" idx="2"/>
          </p:cNvCxnSpPr>
          <p:nvPr/>
        </p:nvCxnSpPr>
        <p:spPr>
          <a:xfrm rot="5400000" flipH="1" flipV="1">
            <a:off x="5720896" y="2345865"/>
            <a:ext cx="393829" cy="728691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>
            <a:stCxn id="12" idx="6"/>
            <a:endCxn id="18" idx="1"/>
          </p:cNvCxnSpPr>
          <p:nvPr/>
        </p:nvCxnSpPr>
        <p:spPr>
          <a:xfrm>
            <a:off x="5930411" y="3500438"/>
            <a:ext cx="718548" cy="29511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>
            <a:stCxn id="12" idx="4"/>
            <a:endCxn id="14" idx="0"/>
          </p:cNvCxnSpPr>
          <p:nvPr/>
        </p:nvCxnSpPr>
        <p:spPr>
          <a:xfrm rot="5400000">
            <a:off x="4527190" y="4455759"/>
            <a:ext cx="232498" cy="1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>
            <a:stCxn id="12" idx="2"/>
            <a:endCxn id="16" idx="7"/>
          </p:cNvCxnSpPr>
          <p:nvPr/>
        </p:nvCxnSpPr>
        <p:spPr>
          <a:xfrm rot="10800000" flipV="1">
            <a:off x="2709356" y="3500437"/>
            <a:ext cx="647111" cy="29511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>
            <a:stCxn id="12" idx="1"/>
            <a:endCxn id="15" idx="6"/>
          </p:cNvCxnSpPr>
          <p:nvPr/>
        </p:nvCxnSpPr>
        <p:spPr>
          <a:xfrm rot="16200000" flipV="1">
            <a:off x="3207871" y="2381583"/>
            <a:ext cx="393829" cy="657254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57158" y="101076"/>
          <a:ext cx="8429684" cy="6685510"/>
        </p:xfrm>
        <a:graphic>
          <a:graphicData uri="http://schemas.openxmlformats.org/drawingml/2006/table">
            <a:tbl>
              <a:tblPr/>
              <a:tblGrid>
                <a:gridCol w="4143404"/>
                <a:gridCol w="4286280"/>
              </a:tblGrid>
              <a:tr h="10592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Обращения всегда выделяются </a:t>
                      </a:r>
                      <a:r>
                        <a:rPr lang="ru-RU" sz="2000" b="1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запятыми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(вместе с зависимыми словами)</a:t>
                      </a:r>
                    </a:p>
                  </a:txBody>
                  <a:tcPr marL="75230" marR="75230" marT="37615" marB="376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Ты</a:t>
                      </a:r>
                      <a:r>
                        <a:rPr lang="ru-RU" sz="2000" b="1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, душа моя, </a:t>
                      </a:r>
                      <a:r>
                        <a:rPr lang="ru-RU" sz="20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не спорь! </a:t>
                      </a:r>
                    </a:p>
                  </a:txBody>
                  <a:tcPr marL="75230" marR="75230" marT="37615" marB="376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</a:tr>
              <a:tr h="13757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В начале предложения обращение отделяется </a:t>
                      </a:r>
                      <a:r>
                        <a:rPr lang="ru-RU" sz="2000" b="1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восклицательным знаком</a:t>
                      </a:r>
                      <a:r>
                        <a:rPr lang="ru-RU" sz="20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, если произносится с сильным чувством. </a:t>
                      </a:r>
                    </a:p>
                  </a:txBody>
                  <a:tcPr marL="75230" marR="75230" marT="37615" marB="376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Нянька! </a:t>
                      </a:r>
                      <a:r>
                        <a:rPr lang="ru-RU" sz="20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Вон из дома прочь!</a:t>
                      </a:r>
                    </a:p>
                  </a:txBody>
                  <a:tcPr marL="75230" marR="75230" marT="37615" marB="376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27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Если обращение </a:t>
                      </a:r>
                      <a:r>
                        <a:rPr lang="ru-RU" sz="2000" b="1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разбито на части</a:t>
                      </a:r>
                      <a:r>
                        <a:rPr lang="ru-RU" sz="20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, выделяется запятыми каждая часть.</a:t>
                      </a:r>
                    </a:p>
                  </a:txBody>
                  <a:tcPr marL="75230" marR="75230" marT="37615" marB="376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Отколе</a:t>
                      </a:r>
                      <a:r>
                        <a:rPr lang="ru-RU" sz="2000" b="1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, умная, </a:t>
                      </a:r>
                      <a:r>
                        <a:rPr lang="ru-RU" sz="20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бредёшь </a:t>
                      </a:r>
                      <a:r>
                        <a:rPr lang="ru-RU" sz="2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ты</a:t>
                      </a:r>
                      <a:r>
                        <a:rPr lang="ru-RU" sz="2000" b="1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, голова</a:t>
                      </a:r>
                      <a:r>
                        <a:rPr lang="ru-RU" sz="20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?</a:t>
                      </a:r>
                    </a:p>
                  </a:txBody>
                  <a:tcPr marL="75230" marR="75230" marT="37615" marB="376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</a:tr>
              <a:tr h="10592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Между двумя обращениями, соединенными союзами </a:t>
                      </a:r>
                      <a:r>
                        <a:rPr lang="ru-RU" sz="2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/>
                      </a:r>
                      <a:br>
                        <a:rPr lang="ru-RU" sz="2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</a:b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И, ДА </a:t>
                      </a:r>
                      <a:r>
                        <a:rPr lang="ru-RU" sz="2000" b="1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(=И)</a:t>
                      </a:r>
                      <a:r>
                        <a:rPr lang="ru-RU" sz="20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, запятая не ставится. </a:t>
                      </a:r>
                    </a:p>
                  </a:txBody>
                  <a:tcPr marL="75230" marR="75230" marT="37615" marB="376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Ну-ка быстро за работу</a:t>
                      </a:r>
                      <a:r>
                        <a:rPr lang="ru-RU" sz="2000" b="1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,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Фрол Фомич и Тит Кузьмич</a:t>
                      </a:r>
                      <a:r>
                        <a:rPr lang="ru-RU" sz="20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! </a:t>
                      </a:r>
                    </a:p>
                  </a:txBody>
                  <a:tcPr marL="75230" marR="75230" marT="37615" marB="376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22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Частицы О, А, ДА</a:t>
                      </a:r>
                      <a:r>
                        <a:rPr lang="ru-RU" sz="20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, стоящие перед обращением, не отделяются от него никаким знаком.</a:t>
                      </a:r>
                    </a:p>
                  </a:txBody>
                  <a:tcPr marL="75230" marR="75230" marT="37615" marB="376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 небо, </a:t>
                      </a:r>
                      <a:r>
                        <a:rPr lang="ru-RU" sz="20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над нами синей!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Так вот судьба твоих сынов</a:t>
                      </a:r>
                      <a:r>
                        <a:rPr lang="ru-RU" sz="2000" b="1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, </a:t>
                      </a: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 </a:t>
                      </a:r>
                      <a:r>
                        <a:rPr lang="ru-RU" sz="2000" b="1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Рим, </a:t>
                      </a:r>
                      <a:r>
                        <a:rPr lang="ru-RU" sz="20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 громкая держава.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Петька, да Петька, </a:t>
                      </a:r>
                      <a:r>
                        <a:rPr lang="ru-RU" sz="20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куда же ты запропастился?</a:t>
                      </a:r>
                    </a:p>
                  </a:txBody>
                  <a:tcPr marL="75230" marR="75230" marT="37615" marB="3761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Овал 11"/>
          <p:cNvSpPr/>
          <p:nvPr/>
        </p:nvSpPr>
        <p:spPr>
          <a:xfrm>
            <a:off x="3356466" y="2661366"/>
            <a:ext cx="2573945" cy="167814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cs typeface="Times New Roman" pitchFamily="18" charset="0"/>
              </a:rPr>
              <a:t>Обращение</a:t>
            </a:r>
            <a:endParaRPr lang="ru-RU" sz="2400" b="1" dirty="0">
              <a:cs typeface="Times New Roman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3214678" y="785794"/>
            <a:ext cx="2857520" cy="1678144"/>
          </a:xfrm>
          <a:prstGeom prst="ellipse">
            <a:avLst/>
          </a:prstGeom>
          <a:solidFill>
            <a:srgbClr val="996633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Слово или словосочетание</a:t>
            </a:r>
            <a:endParaRPr lang="ru-RU" sz="2000" b="1" dirty="0"/>
          </a:p>
        </p:txBody>
      </p:sp>
      <p:sp>
        <p:nvSpPr>
          <p:cNvPr id="14" name="Овал 13"/>
          <p:cNvSpPr/>
          <p:nvPr/>
        </p:nvSpPr>
        <p:spPr>
          <a:xfrm>
            <a:off x="3000364" y="4572008"/>
            <a:ext cx="3286148" cy="1678144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Распространенные и нераспространенные</a:t>
            </a:r>
            <a:endParaRPr lang="ru-RU" b="1" dirty="0"/>
          </a:p>
        </p:txBody>
      </p:sp>
      <p:sp>
        <p:nvSpPr>
          <p:cNvPr id="15" name="Овал 14"/>
          <p:cNvSpPr/>
          <p:nvPr/>
        </p:nvSpPr>
        <p:spPr>
          <a:xfrm>
            <a:off x="571472" y="1674223"/>
            <a:ext cx="2504686" cy="1678144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Выделяется</a:t>
            </a:r>
          </a:p>
          <a:p>
            <a:pPr algn="ctr"/>
            <a:r>
              <a:rPr lang="ru-RU" sz="2000" b="1" dirty="0" smtClean="0"/>
              <a:t>, или !</a:t>
            </a:r>
            <a:endParaRPr lang="ru-RU" sz="2000" b="1" dirty="0"/>
          </a:p>
        </p:txBody>
      </p:sp>
      <p:sp>
        <p:nvSpPr>
          <p:cNvPr id="16" name="Овал 15"/>
          <p:cNvSpPr/>
          <p:nvPr/>
        </p:nvSpPr>
        <p:spPr>
          <a:xfrm>
            <a:off x="571472" y="3549795"/>
            <a:ext cx="2504686" cy="1678144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Не член предложения</a:t>
            </a:r>
            <a:endParaRPr lang="ru-RU" sz="2000" b="1" dirty="0"/>
          </a:p>
        </p:txBody>
      </p:sp>
      <p:sp>
        <p:nvSpPr>
          <p:cNvPr id="17" name="Овал 16"/>
          <p:cNvSpPr/>
          <p:nvPr/>
        </p:nvSpPr>
        <p:spPr>
          <a:xfrm>
            <a:off x="6282156" y="1674223"/>
            <a:ext cx="2504686" cy="1678144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Звательная интонация</a:t>
            </a:r>
            <a:endParaRPr lang="ru-RU" sz="2000" b="1" dirty="0"/>
          </a:p>
        </p:txBody>
      </p:sp>
      <p:sp>
        <p:nvSpPr>
          <p:cNvPr id="18" name="Овал 17"/>
          <p:cNvSpPr/>
          <p:nvPr/>
        </p:nvSpPr>
        <p:spPr>
          <a:xfrm>
            <a:off x="6282156" y="3549795"/>
            <a:ext cx="2504686" cy="1678144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Адресат различен</a:t>
            </a:r>
            <a:endParaRPr lang="ru-RU" sz="2000" b="1" dirty="0"/>
          </a:p>
        </p:txBody>
      </p:sp>
      <p:cxnSp>
        <p:nvCxnSpPr>
          <p:cNvPr id="19" name="Прямая соединительная линия 18"/>
          <p:cNvCxnSpPr>
            <a:stCxn id="13" idx="4"/>
            <a:endCxn id="12" idx="0"/>
          </p:cNvCxnSpPr>
          <p:nvPr/>
        </p:nvCxnSpPr>
        <p:spPr>
          <a:xfrm rot="16200000" flipH="1">
            <a:off x="4544724" y="2562651"/>
            <a:ext cx="197428" cy="1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>
            <a:stCxn id="12" idx="7"/>
            <a:endCxn id="17" idx="2"/>
          </p:cNvCxnSpPr>
          <p:nvPr/>
        </p:nvCxnSpPr>
        <p:spPr>
          <a:xfrm rot="5400000" flipH="1" flipV="1">
            <a:off x="5720896" y="2345865"/>
            <a:ext cx="393829" cy="728691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>
            <a:stCxn id="12" idx="6"/>
            <a:endCxn id="18" idx="1"/>
          </p:cNvCxnSpPr>
          <p:nvPr/>
        </p:nvCxnSpPr>
        <p:spPr>
          <a:xfrm>
            <a:off x="5930411" y="3500438"/>
            <a:ext cx="718548" cy="29511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>
            <a:stCxn id="12" idx="4"/>
            <a:endCxn id="14" idx="0"/>
          </p:cNvCxnSpPr>
          <p:nvPr/>
        </p:nvCxnSpPr>
        <p:spPr>
          <a:xfrm rot="5400000">
            <a:off x="4527190" y="4455759"/>
            <a:ext cx="232498" cy="1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>
            <a:stCxn id="12" idx="2"/>
            <a:endCxn id="16" idx="7"/>
          </p:cNvCxnSpPr>
          <p:nvPr/>
        </p:nvCxnSpPr>
        <p:spPr>
          <a:xfrm rot="10800000" flipV="1">
            <a:off x="2709356" y="3500437"/>
            <a:ext cx="647111" cy="29511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>
            <a:stCxn id="12" idx="1"/>
            <a:endCxn id="15" idx="6"/>
          </p:cNvCxnSpPr>
          <p:nvPr/>
        </p:nvCxnSpPr>
        <p:spPr>
          <a:xfrm rot="16200000" flipV="1">
            <a:off x="3207871" y="2381583"/>
            <a:ext cx="393829" cy="657254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Управляющая кнопка: далее 24">
            <a:hlinkClick r:id="rId2" action="ppaction://hlinksldjump" highlightClick="1"/>
          </p:cNvPr>
          <p:cNvSpPr/>
          <p:nvPr/>
        </p:nvSpPr>
        <p:spPr>
          <a:xfrm>
            <a:off x="285720" y="6215082"/>
            <a:ext cx="571504" cy="357190"/>
          </a:xfrm>
          <a:prstGeom prst="actionButtonForwardNex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WordArt 2"/>
          <p:cNvSpPr>
            <a:spLocks noChangeArrowheads="1" noChangeShapeType="1" noTextEdit="1"/>
          </p:cNvSpPr>
          <p:nvPr/>
        </p:nvSpPr>
        <p:spPr bwMode="auto">
          <a:xfrm>
            <a:off x="2627313" y="115888"/>
            <a:ext cx="3744912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Monotype Corsiva"/>
              </a:rPr>
              <a:t>Задание</a:t>
            </a:r>
          </a:p>
        </p:txBody>
      </p:sp>
      <p:pic>
        <p:nvPicPr>
          <p:cNvPr id="24579" name="Picture 3" descr="2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235075" cy="1341438"/>
          </a:xfrm>
          <a:prstGeom prst="rect">
            <a:avLst/>
          </a:prstGeom>
          <a:noFill/>
        </p:spPr>
      </p:pic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1042988" y="765175"/>
            <a:ext cx="8101012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>
                <a:solidFill>
                  <a:srgbClr val="006600"/>
                </a:solidFill>
                <a:latin typeface="Book Antiqua" pitchFamily="18" charset="0"/>
              </a:rPr>
              <a:t>Спишите предложения, расставив знаки препинания</a:t>
            </a:r>
            <a:r>
              <a:rPr lang="ru-RU" sz="3600">
                <a:solidFill>
                  <a:srgbClr val="006600"/>
                </a:solidFill>
                <a:latin typeface="Book Antiqua" pitchFamily="18" charset="0"/>
              </a:rPr>
              <a:t>.</a:t>
            </a:r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0" y="2051050"/>
            <a:ext cx="9144000" cy="350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ru-RU" sz="3200" b="1">
                <a:latin typeface="Book Antiqua" pitchFamily="18" charset="0"/>
              </a:rPr>
              <a:t>Соседка  перестань срамиться!</a:t>
            </a:r>
          </a:p>
          <a:p>
            <a:pPr marL="342900" indent="-342900">
              <a:buFontTx/>
              <a:buAutoNum type="arabicPeriod"/>
            </a:pPr>
            <a:r>
              <a:rPr lang="ru-RU" sz="3200" b="1">
                <a:latin typeface="Book Antiqua" pitchFamily="18" charset="0"/>
              </a:rPr>
              <a:t>Гражданин  Спасите раненого бойца.</a:t>
            </a:r>
          </a:p>
          <a:p>
            <a:pPr marL="342900" indent="-342900">
              <a:buFontTx/>
              <a:buAutoNum type="arabicPeriod"/>
            </a:pPr>
            <a:r>
              <a:rPr lang="ru-RU" sz="3200" b="1">
                <a:latin typeface="Book Antiqua" pitchFamily="18" charset="0"/>
              </a:rPr>
              <a:t>О барабанщики предместий  когда же среди гулких плит ваш голос ярости и мести вновь над Парижем прогремит?</a:t>
            </a:r>
          </a:p>
          <a:p>
            <a:pPr marL="342900" indent="-342900">
              <a:buFontTx/>
              <a:buAutoNum type="arabicPeriod"/>
            </a:pPr>
            <a:r>
              <a:rPr lang="ru-RU" sz="3200" b="1">
                <a:latin typeface="Book Antiqua" pitchFamily="18" charset="0"/>
              </a:rPr>
              <a:t>Голубчик ты мой  сделай это для меня.</a:t>
            </a:r>
          </a:p>
          <a:p>
            <a:pPr marL="342900" indent="-342900">
              <a:buFontTx/>
              <a:buAutoNum type="arabicPeriod"/>
            </a:pPr>
            <a:r>
              <a:rPr lang="ru-RU" sz="3200" b="1">
                <a:latin typeface="Book Antiqua" pitchFamily="18" charset="0"/>
              </a:rPr>
              <a:t>Федя  а Федя  дай карандаш!</a:t>
            </a:r>
          </a:p>
        </p:txBody>
      </p:sp>
      <p:sp>
        <p:nvSpPr>
          <p:cNvPr id="24582" name="WordArt 6"/>
          <p:cNvSpPr>
            <a:spLocks noChangeArrowheads="1" noChangeShapeType="1" noTextEdit="1"/>
          </p:cNvSpPr>
          <p:nvPr/>
        </p:nvSpPr>
        <p:spPr bwMode="auto">
          <a:xfrm>
            <a:off x="1979613" y="2420938"/>
            <a:ext cx="144462" cy="273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Monotype Corsiva"/>
              </a:rPr>
              <a:t>,</a:t>
            </a:r>
          </a:p>
        </p:txBody>
      </p:sp>
      <p:sp>
        <p:nvSpPr>
          <p:cNvPr id="24583" name="WordArt 7"/>
          <p:cNvSpPr>
            <a:spLocks noChangeArrowheads="1" noChangeShapeType="1" noTextEdit="1"/>
          </p:cNvSpPr>
          <p:nvPr/>
        </p:nvSpPr>
        <p:spPr bwMode="auto">
          <a:xfrm>
            <a:off x="2700338" y="2492375"/>
            <a:ext cx="133350" cy="5429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Monotype Corsiva"/>
              </a:rPr>
              <a:t>!</a:t>
            </a:r>
          </a:p>
        </p:txBody>
      </p:sp>
      <p:sp>
        <p:nvSpPr>
          <p:cNvPr id="24584" name="WordArt 8"/>
          <p:cNvSpPr>
            <a:spLocks noChangeArrowheads="1" noChangeShapeType="1" noTextEdit="1"/>
          </p:cNvSpPr>
          <p:nvPr/>
        </p:nvSpPr>
        <p:spPr bwMode="auto">
          <a:xfrm>
            <a:off x="6084888" y="3357563"/>
            <a:ext cx="144462" cy="273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Monotype Corsiva"/>
              </a:rPr>
              <a:t>,</a:t>
            </a:r>
          </a:p>
        </p:txBody>
      </p:sp>
      <p:sp>
        <p:nvSpPr>
          <p:cNvPr id="24585" name="WordArt 9"/>
          <p:cNvSpPr>
            <a:spLocks noChangeArrowheads="1" noChangeShapeType="1" noTextEdit="1"/>
          </p:cNvSpPr>
          <p:nvPr/>
        </p:nvSpPr>
        <p:spPr bwMode="auto">
          <a:xfrm>
            <a:off x="3924300" y="4868863"/>
            <a:ext cx="144463" cy="273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Monotype Corsiva"/>
              </a:rPr>
              <a:t>,</a:t>
            </a:r>
          </a:p>
        </p:txBody>
      </p:sp>
      <p:sp>
        <p:nvSpPr>
          <p:cNvPr id="24586" name="WordArt 10"/>
          <p:cNvSpPr>
            <a:spLocks noChangeArrowheads="1" noChangeShapeType="1" noTextEdit="1"/>
          </p:cNvSpPr>
          <p:nvPr/>
        </p:nvSpPr>
        <p:spPr bwMode="auto">
          <a:xfrm>
            <a:off x="3059113" y="5300663"/>
            <a:ext cx="144462" cy="273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Monotype Corsiva"/>
              </a:rPr>
              <a:t>,</a:t>
            </a:r>
          </a:p>
        </p:txBody>
      </p:sp>
      <p:sp>
        <p:nvSpPr>
          <p:cNvPr id="24587" name="WordArt 11"/>
          <p:cNvSpPr>
            <a:spLocks noChangeArrowheads="1" noChangeShapeType="1" noTextEdit="1"/>
          </p:cNvSpPr>
          <p:nvPr/>
        </p:nvSpPr>
        <p:spPr bwMode="auto">
          <a:xfrm>
            <a:off x="1476375" y="5300663"/>
            <a:ext cx="144463" cy="273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Monotype Corsiva"/>
              </a:rPr>
              <a:t>,</a:t>
            </a:r>
          </a:p>
        </p:txBody>
      </p:sp>
      <p:pic>
        <p:nvPicPr>
          <p:cNvPr id="12316" name="Picture 28" descr="8703_205_100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4390" r="23984"/>
          <a:stretch>
            <a:fillRect/>
          </a:stretch>
        </p:blipFill>
        <p:spPr bwMode="auto">
          <a:xfrm>
            <a:off x="7786710" y="5643578"/>
            <a:ext cx="742950" cy="1011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Управляющая кнопка: далее 13">
            <a:hlinkClick r:id="rId4" action="ppaction://hlinksldjump" highlightClick="1"/>
          </p:cNvPr>
          <p:cNvSpPr/>
          <p:nvPr/>
        </p:nvSpPr>
        <p:spPr>
          <a:xfrm>
            <a:off x="285720" y="6215082"/>
            <a:ext cx="571504" cy="357190"/>
          </a:xfrm>
          <a:prstGeom prst="actionButtonForwardNex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3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316"/>
                  </p:tgtEl>
                </p:cond>
              </p:nextCondLst>
            </p:seq>
          </p:childTnLst>
        </p:cTn>
      </p:par>
    </p:tnLst>
    <p:bldLst>
      <p:bldP spid="24582" grpId="0" animBg="1"/>
      <p:bldP spid="24583" grpId="0" animBg="1"/>
      <p:bldP spid="24584" grpId="0" animBg="1"/>
      <p:bldP spid="24585" grpId="0" animBg="1"/>
      <p:bldP spid="24586" grpId="0" animBg="1"/>
      <p:bldP spid="2458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WordArt 2"/>
          <p:cNvSpPr>
            <a:spLocks noChangeArrowheads="1" noChangeShapeType="1" noTextEdit="1"/>
          </p:cNvSpPr>
          <p:nvPr/>
        </p:nvSpPr>
        <p:spPr bwMode="auto">
          <a:xfrm>
            <a:off x="2627312" y="115888"/>
            <a:ext cx="4659332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Monotype Corsiva"/>
              </a:rPr>
              <a:t>Цифровой диктант</a:t>
            </a:r>
            <a:endParaRPr lang="ru-RU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latin typeface="Monotype Corsiva"/>
            </a:endParaRPr>
          </a:p>
        </p:txBody>
      </p:sp>
      <p:pic>
        <p:nvPicPr>
          <p:cNvPr id="24579" name="Picture 3" descr="2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235075" cy="1341438"/>
          </a:xfrm>
          <a:prstGeom prst="rect">
            <a:avLst/>
          </a:prstGeom>
          <a:noFill/>
        </p:spPr>
      </p:pic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1042988" y="642918"/>
            <a:ext cx="810101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 dirty="0">
                <a:solidFill>
                  <a:srgbClr val="006600"/>
                </a:solidFill>
                <a:latin typeface="Book Antiqua" pitchFamily="18" charset="0"/>
              </a:rPr>
              <a:t>Если «да», то ставим цифру 1, </a:t>
            </a:r>
            <a:r>
              <a:rPr lang="ru-RU" sz="3600" b="1" dirty="0" smtClean="0">
                <a:solidFill>
                  <a:srgbClr val="006600"/>
                </a:solidFill>
                <a:latin typeface="Book Antiqua" pitchFamily="18" charset="0"/>
              </a:rPr>
              <a:t/>
            </a:r>
            <a:br>
              <a:rPr lang="ru-RU" sz="3600" b="1" dirty="0" smtClean="0">
                <a:solidFill>
                  <a:srgbClr val="006600"/>
                </a:solidFill>
                <a:latin typeface="Book Antiqua" pitchFamily="18" charset="0"/>
              </a:rPr>
            </a:br>
            <a:r>
              <a:rPr lang="ru-RU" sz="3600" b="1" dirty="0" smtClean="0">
                <a:solidFill>
                  <a:srgbClr val="006600"/>
                </a:solidFill>
                <a:latin typeface="Book Antiqua" pitchFamily="18" charset="0"/>
              </a:rPr>
              <a:t>если </a:t>
            </a:r>
            <a:r>
              <a:rPr lang="ru-RU" sz="3600" b="1" dirty="0">
                <a:solidFill>
                  <a:srgbClr val="006600"/>
                </a:solidFill>
                <a:latin typeface="Book Antiqua" pitchFamily="18" charset="0"/>
              </a:rPr>
              <a:t>«нет» - 0. </a:t>
            </a:r>
            <a:endParaRPr lang="ru-RU" sz="3600" dirty="0">
              <a:solidFill>
                <a:srgbClr val="006600"/>
              </a:solidFill>
              <a:latin typeface="Book Antiqua" pitchFamily="18" charset="0"/>
            </a:endParaRPr>
          </a:p>
        </p:txBody>
      </p:sp>
      <p:pic>
        <p:nvPicPr>
          <p:cNvPr id="12316" name="Picture 28" descr="8703_205_100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4390" r="23984"/>
          <a:stretch>
            <a:fillRect/>
          </a:stretch>
        </p:blipFill>
        <p:spPr bwMode="auto">
          <a:xfrm>
            <a:off x="8072462" y="5715016"/>
            <a:ext cx="742950" cy="1011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142843" y="1928802"/>
            <a:ext cx="8858313" cy="39549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lang="ru-RU" sz="2400" b="1" dirty="0"/>
              <a:t>1) обращение может состоять из нескольких </a:t>
            </a:r>
            <a:r>
              <a:rPr lang="ru-RU" sz="2400" b="1" dirty="0" smtClean="0"/>
              <a:t>слов</a:t>
            </a:r>
            <a:endParaRPr lang="ru-RU" sz="2400" b="1" dirty="0"/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lang="ru-RU" sz="2400" b="1" dirty="0"/>
              <a:t>2) обращение всегда выражается именем </a:t>
            </a:r>
            <a:r>
              <a:rPr lang="ru-RU" sz="2400" b="1" dirty="0" smtClean="0"/>
              <a:t>собственным</a:t>
            </a:r>
            <a:endParaRPr lang="ru-RU" sz="2400" b="1" dirty="0"/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lang="ru-RU" sz="2400" b="1" dirty="0"/>
              <a:t>3) обращение может быть выражено именем </a:t>
            </a:r>
            <a:r>
              <a:rPr lang="ru-RU" sz="2400" b="1" dirty="0" smtClean="0"/>
              <a:t>прилагательным</a:t>
            </a:r>
            <a:endParaRPr lang="ru-RU" sz="2400" b="1" dirty="0"/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lang="ru-RU" sz="2400" b="1" dirty="0"/>
              <a:t>4) обращение может находиться в конце </a:t>
            </a:r>
            <a:r>
              <a:rPr lang="ru-RU" sz="2400" b="1" dirty="0" smtClean="0"/>
              <a:t>предложения</a:t>
            </a:r>
            <a:endParaRPr lang="ru-RU" sz="2400" b="1" dirty="0"/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lang="ru-RU" sz="2400" b="1" dirty="0"/>
              <a:t>5) обращение на письме выделяется только </a:t>
            </a:r>
            <a:r>
              <a:rPr lang="ru-RU" sz="2400" b="1" dirty="0" smtClean="0"/>
              <a:t>запятыми</a:t>
            </a:r>
            <a:endParaRPr lang="ru-RU" sz="2400" b="1" dirty="0"/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lang="ru-RU" sz="2400" b="1" dirty="0"/>
              <a:t>6) обращения употребляются только в разговорном стиле </a:t>
            </a:r>
            <a:r>
              <a:rPr lang="ru-RU" sz="2400" b="1" dirty="0" smtClean="0"/>
              <a:t>речи</a:t>
            </a:r>
            <a:endParaRPr lang="ru-RU" sz="2400" b="1" dirty="0"/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lang="ru-RU" sz="2400" b="1" dirty="0"/>
              <a:t>7) обращение всегда употребляется в форме именительного </a:t>
            </a:r>
            <a:r>
              <a:rPr lang="ru-RU" sz="2400" b="1" dirty="0" smtClean="0"/>
              <a:t>падежа</a:t>
            </a:r>
            <a:endParaRPr lang="ru-RU" sz="2400" b="1" dirty="0"/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lang="ru-RU" sz="2400" b="1" dirty="0"/>
              <a:t>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071934" y="6072206"/>
            <a:ext cx="2928942" cy="58477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FF0000"/>
                </a:solidFill>
              </a:rPr>
              <a:t>Ответ: 1011001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7" name="Управляющая кнопка: далее 16">
            <a:hlinkClick r:id="rId4" action="ppaction://hlinksldjump" highlightClick="1"/>
          </p:cNvPr>
          <p:cNvSpPr/>
          <p:nvPr/>
        </p:nvSpPr>
        <p:spPr>
          <a:xfrm>
            <a:off x="285720" y="6215082"/>
            <a:ext cx="571504" cy="357190"/>
          </a:xfrm>
          <a:prstGeom prst="actionButtonForwardNex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3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316"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286116" y="1071546"/>
            <a:ext cx="5715040" cy="4643470"/>
          </a:xfrm>
        </p:spPr>
        <p:txBody>
          <a:bodyPr>
            <a:noAutofit/>
          </a:bodyPr>
          <a:lstStyle/>
          <a:p>
            <a:pPr indent="0" algn="just">
              <a:buNone/>
            </a:pPr>
            <a:r>
              <a:rPr lang="x-none" sz="3600" b="1"/>
              <a:t>(1)Дорогие мои друзья, мы живём </a:t>
            </a:r>
            <a:r>
              <a:rPr lang="x-none" sz="3600" b="1"/>
              <a:t>быстро</a:t>
            </a:r>
            <a:r>
              <a:rPr lang="x-none" sz="3600" b="1" smtClean="0"/>
              <a:t>.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x-none" sz="3600" b="1" smtClean="0"/>
              <a:t>(</a:t>
            </a:r>
            <a:r>
              <a:rPr lang="x-none" sz="3600" b="1"/>
              <a:t>2) Переживаем, когда впустую тратятся минуты, годы, жизнь. (3) Хочется многое успеть…</a:t>
            </a:r>
            <a:endParaRPr lang="ru-RU" sz="3600" b="1" dirty="0"/>
          </a:p>
          <a:p>
            <a:pPr indent="0" algn="r">
              <a:buNone/>
            </a:pPr>
            <a:r>
              <a:rPr lang="x-none" sz="3600" b="1"/>
              <a:t>Л.А. Филатов</a:t>
            </a:r>
            <a:endParaRPr lang="ru-RU" sz="3600" b="1" dirty="0"/>
          </a:p>
        </p:txBody>
      </p:sp>
      <p:pic>
        <p:nvPicPr>
          <p:cNvPr id="6" name="Рисунок 5" descr="kinopoisk.ru-Leonid-Filatov-328321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44" y="142852"/>
            <a:ext cx="3164199" cy="4286256"/>
          </a:xfrm>
          <a:prstGeom prst="rect">
            <a:avLst/>
          </a:prstGeom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7286644" y="3284536"/>
            <a:ext cx="1500198" cy="1588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3714744" y="3857628"/>
            <a:ext cx="1000132" cy="1588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5072066" y="3857628"/>
            <a:ext cx="1214446" cy="1588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5643570" y="785794"/>
            <a:ext cx="500066" cy="500066"/>
          </a:xfrm>
          <a:prstGeom prst="ellipse">
            <a:avLst/>
          </a:prstGeom>
          <a:noFill/>
          <a:ln w="381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642918"/>
            <a:ext cx="8429684" cy="4643470"/>
          </a:xfrm>
        </p:spPr>
        <p:txBody>
          <a:bodyPr>
            <a:noAutofit/>
          </a:bodyPr>
          <a:lstStyle/>
          <a:p>
            <a:pPr algn="just"/>
            <a:r>
              <a:rPr lang="ru-RU" sz="2800" b="1" dirty="0" smtClean="0"/>
              <a:t>Платком </a:t>
            </a:r>
            <a:r>
              <a:rPr lang="ru-RU" sz="2800" b="1" dirty="0"/>
              <a:t>взмахнула у ворот моя любимая.</a:t>
            </a:r>
          </a:p>
          <a:p>
            <a:pPr algn="just"/>
            <a:r>
              <a:rPr lang="ru-RU" sz="2800" b="1" dirty="0" smtClean="0"/>
              <a:t>Я </a:t>
            </a:r>
            <a:r>
              <a:rPr lang="ru-RU" sz="2800" b="1" dirty="0"/>
              <a:t>вернусь к тебе Россия.</a:t>
            </a:r>
          </a:p>
          <a:p>
            <a:pPr algn="just"/>
            <a:r>
              <a:rPr lang="ru-RU" sz="2800" b="1" dirty="0" smtClean="0"/>
              <a:t>С </a:t>
            </a:r>
            <a:r>
              <a:rPr lang="ru-RU" sz="2800" b="1" dirty="0"/>
              <a:t>чего начинается Родина?</a:t>
            </a:r>
          </a:p>
          <a:p>
            <a:pPr algn="just"/>
            <a:r>
              <a:rPr lang="ru-RU" sz="2800" b="1" dirty="0" smtClean="0"/>
              <a:t>Мой </a:t>
            </a:r>
            <a:r>
              <a:rPr lang="ru-RU" sz="2800" b="1" dirty="0"/>
              <a:t>друг  Отчизне посвятим души прекрасные порывы!</a:t>
            </a:r>
          </a:p>
          <a:p>
            <a:pPr algn="just"/>
            <a:r>
              <a:rPr lang="ru-RU" sz="2800" b="1" dirty="0" smtClean="0"/>
              <a:t>Мой </a:t>
            </a:r>
            <a:r>
              <a:rPr lang="ru-RU" sz="2800" b="1" dirty="0"/>
              <a:t>друг гостей своих с улыбкой встречает.</a:t>
            </a:r>
          </a:p>
          <a:p>
            <a:pPr algn="just"/>
            <a:r>
              <a:rPr lang="ru-RU" sz="2800" b="1" dirty="0" smtClean="0"/>
              <a:t>Любимый </a:t>
            </a:r>
            <a:r>
              <a:rPr lang="ru-RU" sz="2800" b="1" dirty="0"/>
              <a:t>город может спать спокойно.</a:t>
            </a:r>
          </a:p>
          <a:p>
            <a:pPr algn="just"/>
            <a:r>
              <a:rPr lang="ru-RU" sz="2800" b="1" dirty="0" smtClean="0"/>
              <a:t>Утоли </a:t>
            </a:r>
            <a:r>
              <a:rPr lang="ru-RU" sz="2800" b="1" dirty="0"/>
              <a:t>мою жажду каплей росы.</a:t>
            </a:r>
          </a:p>
          <a:p>
            <a:pPr algn="just"/>
            <a:r>
              <a:rPr lang="ru-RU" sz="2800" b="1" dirty="0" smtClean="0"/>
              <a:t>Жизнь </a:t>
            </a:r>
            <a:r>
              <a:rPr lang="ru-RU" sz="2800" b="1" dirty="0"/>
              <a:t>моя ничуть не стала тише…</a:t>
            </a:r>
          </a:p>
          <a:p>
            <a:pPr algn="just"/>
            <a:r>
              <a:rPr lang="ru-RU" sz="2800" b="1" dirty="0" smtClean="0"/>
              <a:t>Поклон-привет </a:t>
            </a:r>
            <a:r>
              <a:rPr lang="ru-RU" sz="2800" b="1" dirty="0"/>
              <a:t>тебе он шлет моя любимая.</a:t>
            </a:r>
          </a:p>
          <a:p>
            <a:pPr algn="just"/>
            <a:r>
              <a:rPr lang="ru-RU" sz="2800" b="1" dirty="0" smtClean="0"/>
              <a:t>Прости </a:t>
            </a:r>
            <a:r>
              <a:rPr lang="ru-RU" sz="2800" b="1" dirty="0"/>
              <a:t>мне милый друг  двухлетнее молчанье!</a:t>
            </a:r>
          </a:p>
          <a:p>
            <a:pPr algn="just"/>
            <a:endParaRPr lang="ru-RU" sz="2800" b="1" dirty="0"/>
          </a:p>
        </p:txBody>
      </p:sp>
      <p:sp>
        <p:nvSpPr>
          <p:cNvPr id="4" name="Управляющая кнопка: далее 3">
            <a:hlinkClick r:id="rId2" action="ppaction://hlinksldjump" highlightClick="1"/>
          </p:cNvPr>
          <p:cNvSpPr/>
          <p:nvPr/>
        </p:nvSpPr>
        <p:spPr>
          <a:xfrm>
            <a:off x="285720" y="6215082"/>
            <a:ext cx="571504" cy="357190"/>
          </a:xfrm>
          <a:prstGeom prst="actionButtonForwardNex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Овал 11"/>
          <p:cNvSpPr/>
          <p:nvPr/>
        </p:nvSpPr>
        <p:spPr>
          <a:xfrm>
            <a:off x="3356466" y="2661366"/>
            <a:ext cx="2573945" cy="167814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cs typeface="Times New Roman" pitchFamily="18" charset="0"/>
              </a:rPr>
              <a:t>Обращение</a:t>
            </a:r>
            <a:endParaRPr lang="ru-RU" sz="2400" b="1" dirty="0">
              <a:cs typeface="Times New Roman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3214678" y="785794"/>
            <a:ext cx="2857520" cy="1678144"/>
          </a:xfrm>
          <a:prstGeom prst="ellipse">
            <a:avLst/>
          </a:prstGeom>
          <a:solidFill>
            <a:srgbClr val="996633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Слово или словосочетание</a:t>
            </a:r>
            <a:endParaRPr lang="ru-RU" sz="2000" b="1" dirty="0"/>
          </a:p>
        </p:txBody>
      </p:sp>
      <p:sp>
        <p:nvSpPr>
          <p:cNvPr id="14" name="Овал 13"/>
          <p:cNvSpPr/>
          <p:nvPr/>
        </p:nvSpPr>
        <p:spPr>
          <a:xfrm>
            <a:off x="3000364" y="4572008"/>
            <a:ext cx="3286148" cy="1678144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Распространенные и нераспространенные</a:t>
            </a:r>
            <a:endParaRPr lang="ru-RU" b="1" dirty="0"/>
          </a:p>
        </p:txBody>
      </p:sp>
      <p:sp>
        <p:nvSpPr>
          <p:cNvPr id="15" name="Овал 14"/>
          <p:cNvSpPr/>
          <p:nvPr/>
        </p:nvSpPr>
        <p:spPr>
          <a:xfrm>
            <a:off x="571472" y="1674223"/>
            <a:ext cx="2504686" cy="1678144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Выделяется</a:t>
            </a:r>
          </a:p>
          <a:p>
            <a:pPr algn="ctr"/>
            <a:r>
              <a:rPr lang="ru-RU" sz="2000" b="1" dirty="0" smtClean="0"/>
              <a:t>, или !</a:t>
            </a:r>
            <a:endParaRPr lang="ru-RU" sz="2000" b="1" dirty="0"/>
          </a:p>
        </p:txBody>
      </p:sp>
      <p:sp>
        <p:nvSpPr>
          <p:cNvPr id="16" name="Овал 15"/>
          <p:cNvSpPr/>
          <p:nvPr/>
        </p:nvSpPr>
        <p:spPr>
          <a:xfrm>
            <a:off x="571472" y="3549795"/>
            <a:ext cx="2504686" cy="1678144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Не член предложения</a:t>
            </a:r>
            <a:endParaRPr lang="ru-RU" sz="2000" b="1" dirty="0"/>
          </a:p>
        </p:txBody>
      </p:sp>
      <p:sp>
        <p:nvSpPr>
          <p:cNvPr id="17" name="Овал 16"/>
          <p:cNvSpPr/>
          <p:nvPr/>
        </p:nvSpPr>
        <p:spPr>
          <a:xfrm>
            <a:off x="6282156" y="1674223"/>
            <a:ext cx="2504686" cy="1678144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Звательная интонация</a:t>
            </a:r>
            <a:endParaRPr lang="ru-RU" sz="2000" b="1" dirty="0"/>
          </a:p>
        </p:txBody>
      </p:sp>
      <p:sp>
        <p:nvSpPr>
          <p:cNvPr id="18" name="Овал 17"/>
          <p:cNvSpPr/>
          <p:nvPr/>
        </p:nvSpPr>
        <p:spPr>
          <a:xfrm>
            <a:off x="6282156" y="3549795"/>
            <a:ext cx="2504686" cy="1678144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Адресат различен</a:t>
            </a:r>
            <a:endParaRPr lang="ru-RU" sz="2000" b="1" dirty="0"/>
          </a:p>
        </p:txBody>
      </p:sp>
      <p:cxnSp>
        <p:nvCxnSpPr>
          <p:cNvPr id="19" name="Прямая соединительная линия 18"/>
          <p:cNvCxnSpPr>
            <a:stCxn id="13" idx="4"/>
            <a:endCxn id="12" idx="0"/>
          </p:cNvCxnSpPr>
          <p:nvPr/>
        </p:nvCxnSpPr>
        <p:spPr>
          <a:xfrm rot="16200000" flipH="1">
            <a:off x="4544724" y="2562651"/>
            <a:ext cx="197428" cy="1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>
            <a:stCxn id="12" idx="7"/>
            <a:endCxn id="17" idx="2"/>
          </p:cNvCxnSpPr>
          <p:nvPr/>
        </p:nvCxnSpPr>
        <p:spPr>
          <a:xfrm rot="5400000" flipH="1" flipV="1">
            <a:off x="5720896" y="2345865"/>
            <a:ext cx="393829" cy="728691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>
            <a:stCxn id="12" idx="6"/>
            <a:endCxn id="18" idx="1"/>
          </p:cNvCxnSpPr>
          <p:nvPr/>
        </p:nvCxnSpPr>
        <p:spPr>
          <a:xfrm>
            <a:off x="5930411" y="3500438"/>
            <a:ext cx="718548" cy="29511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>
            <a:stCxn id="12" idx="4"/>
            <a:endCxn id="14" idx="0"/>
          </p:cNvCxnSpPr>
          <p:nvPr/>
        </p:nvCxnSpPr>
        <p:spPr>
          <a:xfrm rot="5400000">
            <a:off x="4527190" y="4455759"/>
            <a:ext cx="232498" cy="1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>
            <a:stCxn id="12" idx="2"/>
            <a:endCxn id="16" idx="7"/>
          </p:cNvCxnSpPr>
          <p:nvPr/>
        </p:nvCxnSpPr>
        <p:spPr>
          <a:xfrm rot="10800000" flipV="1">
            <a:off x="2709356" y="3500437"/>
            <a:ext cx="647111" cy="29511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>
            <a:stCxn id="12" idx="1"/>
            <a:endCxn id="15" idx="6"/>
          </p:cNvCxnSpPr>
          <p:nvPr/>
        </p:nvCxnSpPr>
        <p:spPr>
          <a:xfrm rot="16200000" flipV="1">
            <a:off x="3207871" y="2381583"/>
            <a:ext cx="393829" cy="657254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785794"/>
            <a:ext cx="8229600" cy="4525963"/>
          </a:xfrm>
        </p:spPr>
        <p:txBody>
          <a:bodyPr>
            <a:normAutofit/>
          </a:bodyPr>
          <a:lstStyle/>
          <a:p>
            <a:pPr indent="0">
              <a:spcBef>
                <a:spcPts val="0"/>
              </a:spcBef>
              <a:spcAft>
                <a:spcPts val="2400"/>
              </a:spcAft>
              <a:buNone/>
            </a:pPr>
            <a:r>
              <a:rPr lang="ru-RU" sz="4400" b="1" dirty="0" smtClean="0">
                <a:solidFill>
                  <a:srgbClr val="FF0000"/>
                </a:solidFill>
              </a:rPr>
              <a:t>!</a:t>
            </a:r>
            <a:r>
              <a:rPr lang="ru-RU" sz="4400" b="1" dirty="0" smtClean="0"/>
              <a:t> </a:t>
            </a:r>
            <a:r>
              <a:rPr lang="ru-RU" sz="4400" b="1" dirty="0"/>
              <a:t>- вам всё понятно, урок понравился</a:t>
            </a:r>
            <a:r>
              <a:rPr lang="ru-RU" sz="4400" b="1" dirty="0" smtClean="0"/>
              <a:t>.</a:t>
            </a:r>
          </a:p>
          <a:p>
            <a:pPr indent="0">
              <a:spcBef>
                <a:spcPts val="0"/>
              </a:spcBef>
              <a:spcAft>
                <a:spcPts val="2400"/>
              </a:spcAft>
              <a:buNone/>
            </a:pPr>
            <a:r>
              <a:rPr lang="ru-RU" sz="4400" b="1" dirty="0" smtClean="0">
                <a:solidFill>
                  <a:srgbClr val="FF0000"/>
                </a:solidFill>
              </a:rPr>
              <a:t>?</a:t>
            </a:r>
            <a:r>
              <a:rPr lang="ru-RU" sz="4400" b="1" dirty="0" smtClean="0"/>
              <a:t> </a:t>
            </a:r>
            <a:r>
              <a:rPr lang="ru-RU" sz="4400" b="1" dirty="0"/>
              <a:t>- есть вопросы, что-то осталось непонятным. </a:t>
            </a:r>
            <a:endParaRPr lang="ru-RU" sz="4400" b="1" dirty="0" smtClean="0"/>
          </a:p>
          <a:p>
            <a:pPr indent="0">
              <a:spcBef>
                <a:spcPts val="0"/>
              </a:spcBef>
              <a:spcAft>
                <a:spcPts val="2400"/>
              </a:spcAft>
              <a:buNone/>
            </a:pPr>
            <a:r>
              <a:rPr lang="ru-RU" sz="4400" b="1" dirty="0" smtClean="0">
                <a:solidFill>
                  <a:srgbClr val="FF0000"/>
                </a:solidFill>
              </a:rPr>
              <a:t>…</a:t>
            </a:r>
            <a:r>
              <a:rPr lang="ru-RU" sz="4400" b="1" dirty="0" smtClean="0"/>
              <a:t> </a:t>
            </a:r>
            <a:r>
              <a:rPr lang="ru-RU" sz="4400" b="1" dirty="0"/>
              <a:t>- нет никаких эмоций.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Monotype Corsiva"/>
                <a:ea typeface="+mn-ea"/>
                <a:cs typeface="+mn-cs"/>
              </a:rPr>
              <a:t>Домашнее задание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§ 55-57,</a:t>
            </a:r>
          </a:p>
          <a:p>
            <a:r>
              <a:rPr lang="ru-RU" b="1" dirty="0"/>
              <a:t>из рассказа М. Зощенко «</a:t>
            </a:r>
            <a:r>
              <a:rPr lang="ru-RU" b="1" dirty="0" smtClean="0"/>
              <a:t>История болезни» выписать </a:t>
            </a:r>
            <a:r>
              <a:rPr lang="ru-RU" b="1" dirty="0"/>
              <a:t>предложения с обращениями, составить к ним схемы.</a:t>
            </a:r>
          </a:p>
          <a:p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928670"/>
            <a:ext cx="8229600" cy="4525963"/>
          </a:xfrm>
        </p:spPr>
        <p:txBody>
          <a:bodyPr>
            <a:normAutofit fontScale="92500" lnSpcReduction="10000"/>
          </a:bodyPr>
          <a:lstStyle/>
          <a:p>
            <a:pPr indent="0" algn="just">
              <a:buNone/>
            </a:pPr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Для всех слушателей – объявление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0" algn="just">
              <a:buNone/>
            </a:pP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  <a:p>
            <a:pPr indent="0" algn="just">
              <a:buNone/>
            </a:pPr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Уважаемые 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учащиеся   </a:t>
            </a:r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просьба всем участникам урока подойти к учителю с дневниками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0" algn="just">
              <a:buNone/>
            </a:pP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  <a:p>
            <a:pPr indent="0" algn="just">
              <a:buNone/>
            </a:pPr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Всего 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доброго  </a:t>
            </a:r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друзья. </a:t>
            </a:r>
            <a:endParaRPr lang="ru-RU" sz="3600" b="1" i="1" dirty="0" smtClean="0">
              <a:latin typeface="Times New Roman" pitchFamily="18" charset="0"/>
              <a:cs typeface="Times New Roman" pitchFamily="18" charset="0"/>
            </a:endParaRPr>
          </a:p>
          <a:p>
            <a:pPr indent="0" algn="just">
              <a:buNone/>
            </a:pP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До </a:t>
            </a:r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скорой встречи!</a:t>
            </a:r>
          </a:p>
          <a:p>
            <a:pPr indent="0" algn="just">
              <a:buNone/>
            </a:pP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72066" y="1857364"/>
            <a:ext cx="4286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ru-RU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86116" y="3857628"/>
            <a:ext cx="4286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ru-RU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3929058" y="3714752"/>
            <a:ext cx="428628" cy="42862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2857488" y="1714488"/>
            <a:ext cx="428628" cy="42862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p1_4052814381902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" y="71414"/>
            <a:ext cx="9144001" cy="6786586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500042"/>
            <a:ext cx="8229600" cy="3500462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Двадцатое марта.</a:t>
            </a:r>
            <a:b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Классная работа.</a:t>
            </a:r>
            <a:b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Обращение </a:t>
            </a:r>
            <a:b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 знаки препинания при нём.</a:t>
            </a:r>
            <a:endParaRPr lang="ru-RU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Кластер 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928670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dirty="0"/>
              <a:t>(англ. </a:t>
            </a:r>
            <a:r>
              <a:rPr lang="ru-RU" b="1" dirty="0" err="1"/>
              <a:t>cluster</a:t>
            </a:r>
            <a:r>
              <a:rPr lang="ru-RU" dirty="0"/>
              <a:t> — скопление, кисть, рой)  </a:t>
            </a:r>
            <a:r>
              <a:rPr lang="ru-RU" b="1" dirty="0"/>
              <a:t> – </a:t>
            </a:r>
            <a:r>
              <a:rPr lang="ru-RU" dirty="0"/>
              <a:t>модель, схема, структура</a:t>
            </a:r>
            <a:r>
              <a:rPr lang="ru-RU" b="1" dirty="0"/>
              <a:t> </a:t>
            </a:r>
            <a:r>
              <a:rPr lang="ru-RU" dirty="0"/>
              <a:t>свойств определённого термина.</a:t>
            </a:r>
          </a:p>
        </p:txBody>
      </p:sp>
      <p:grpSp>
        <p:nvGrpSpPr>
          <p:cNvPr id="24" name="Группа 23"/>
          <p:cNvGrpSpPr/>
          <p:nvPr/>
        </p:nvGrpSpPr>
        <p:grpSpPr>
          <a:xfrm>
            <a:off x="1714480" y="2500306"/>
            <a:ext cx="5857916" cy="3929090"/>
            <a:chOff x="1714480" y="2500306"/>
            <a:chExt cx="5857916" cy="3929090"/>
          </a:xfrm>
        </p:grpSpPr>
        <p:sp>
          <p:nvSpPr>
            <p:cNvPr id="4" name="Овал 3"/>
            <p:cNvSpPr/>
            <p:nvPr/>
          </p:nvSpPr>
          <p:spPr>
            <a:xfrm>
              <a:off x="3750463" y="3857628"/>
              <a:ext cx="1785950" cy="121444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Овал 4"/>
            <p:cNvSpPr/>
            <p:nvPr/>
          </p:nvSpPr>
          <p:spPr>
            <a:xfrm>
              <a:off x="3750463" y="2500306"/>
              <a:ext cx="1785950" cy="1214446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Овал 5"/>
            <p:cNvSpPr/>
            <p:nvPr/>
          </p:nvSpPr>
          <p:spPr>
            <a:xfrm>
              <a:off x="3750463" y="5214950"/>
              <a:ext cx="1785950" cy="1214446"/>
            </a:xfrm>
            <a:prstGeom prst="ellipse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Овал 6"/>
            <p:cNvSpPr/>
            <p:nvPr/>
          </p:nvSpPr>
          <p:spPr>
            <a:xfrm>
              <a:off x="1714480" y="3143248"/>
              <a:ext cx="1785950" cy="1214446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Овал 7"/>
            <p:cNvSpPr/>
            <p:nvPr/>
          </p:nvSpPr>
          <p:spPr>
            <a:xfrm>
              <a:off x="1714480" y="4500570"/>
              <a:ext cx="1785950" cy="1214446"/>
            </a:xfrm>
            <a:prstGeom prst="ellipse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Овал 8"/>
            <p:cNvSpPr/>
            <p:nvPr/>
          </p:nvSpPr>
          <p:spPr>
            <a:xfrm>
              <a:off x="5786446" y="3143248"/>
              <a:ext cx="1785950" cy="1214446"/>
            </a:xfrm>
            <a:prstGeom prst="ellipse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Овал 9"/>
            <p:cNvSpPr/>
            <p:nvPr/>
          </p:nvSpPr>
          <p:spPr>
            <a:xfrm>
              <a:off x="5786446" y="4500570"/>
              <a:ext cx="1785950" cy="1214446"/>
            </a:xfrm>
            <a:prstGeom prst="ellipse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2" name="Прямая соединительная линия 11"/>
            <p:cNvCxnSpPr>
              <a:stCxn id="5" idx="4"/>
              <a:endCxn id="4" idx="0"/>
            </p:cNvCxnSpPr>
            <p:nvPr/>
          </p:nvCxnSpPr>
          <p:spPr>
            <a:xfrm rot="5400000">
              <a:off x="4572000" y="3786190"/>
              <a:ext cx="142876" cy="1588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>
              <a:stCxn id="4" idx="7"/>
              <a:endCxn id="9" idx="2"/>
            </p:cNvCxnSpPr>
            <p:nvPr/>
          </p:nvCxnSpPr>
          <p:spPr>
            <a:xfrm rot="5400000" flipH="1" flipV="1">
              <a:off x="5388152" y="3637185"/>
              <a:ext cx="285008" cy="51158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>
              <a:stCxn id="4" idx="6"/>
              <a:endCxn id="10" idx="1"/>
            </p:cNvCxnSpPr>
            <p:nvPr/>
          </p:nvCxnSpPr>
          <p:spPr>
            <a:xfrm>
              <a:off x="5536413" y="4464851"/>
              <a:ext cx="511580" cy="21357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единительная линия 18"/>
            <p:cNvCxnSpPr>
              <a:stCxn id="4" idx="4"/>
              <a:endCxn id="6" idx="0"/>
            </p:cNvCxnSpPr>
            <p:nvPr/>
          </p:nvCxnSpPr>
          <p:spPr>
            <a:xfrm rot="5400000">
              <a:off x="4572000" y="5143512"/>
              <a:ext cx="142876" cy="1588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>
              <a:stCxn id="4" idx="2"/>
              <a:endCxn id="8" idx="7"/>
            </p:cNvCxnSpPr>
            <p:nvPr/>
          </p:nvCxnSpPr>
          <p:spPr>
            <a:xfrm rot="10800000" flipV="1">
              <a:off x="3238883" y="4464851"/>
              <a:ext cx="511580" cy="21357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Прямая соединительная линия 22"/>
            <p:cNvCxnSpPr>
              <a:stCxn id="4" idx="1"/>
              <a:endCxn id="7" idx="6"/>
            </p:cNvCxnSpPr>
            <p:nvPr/>
          </p:nvCxnSpPr>
          <p:spPr>
            <a:xfrm rot="16200000" flipV="1">
              <a:off x="3613716" y="3637185"/>
              <a:ext cx="285008" cy="51158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Овал 11"/>
          <p:cNvSpPr/>
          <p:nvPr/>
        </p:nvSpPr>
        <p:spPr>
          <a:xfrm>
            <a:off x="3356466" y="2661366"/>
            <a:ext cx="2573945" cy="167814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cs typeface="Times New Roman" pitchFamily="18" charset="0"/>
              </a:rPr>
              <a:t>Обращение</a:t>
            </a:r>
            <a:endParaRPr lang="ru-RU" sz="2400" b="1" dirty="0">
              <a:cs typeface="Times New Roman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3214678" y="785794"/>
            <a:ext cx="2857520" cy="1678144"/>
          </a:xfrm>
          <a:prstGeom prst="ellipse">
            <a:avLst/>
          </a:prstGeom>
          <a:solidFill>
            <a:srgbClr val="996633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hlinkClick r:id="rId2" action="ppaction://hlinksldjump"/>
              </a:rPr>
              <a:t>Слово или словосочетание</a:t>
            </a:r>
            <a:endParaRPr lang="ru-RU" b="1" dirty="0"/>
          </a:p>
        </p:txBody>
      </p:sp>
      <p:sp>
        <p:nvSpPr>
          <p:cNvPr id="14" name="Овал 13"/>
          <p:cNvSpPr/>
          <p:nvPr/>
        </p:nvSpPr>
        <p:spPr>
          <a:xfrm>
            <a:off x="3000364" y="4572008"/>
            <a:ext cx="3286148" cy="1678144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/>
          </a:p>
        </p:txBody>
      </p:sp>
      <p:sp>
        <p:nvSpPr>
          <p:cNvPr id="15" name="Овал 14"/>
          <p:cNvSpPr/>
          <p:nvPr/>
        </p:nvSpPr>
        <p:spPr>
          <a:xfrm>
            <a:off x="571472" y="1674223"/>
            <a:ext cx="2504686" cy="1678144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Овал 15"/>
          <p:cNvSpPr/>
          <p:nvPr/>
        </p:nvSpPr>
        <p:spPr>
          <a:xfrm>
            <a:off x="571472" y="3549795"/>
            <a:ext cx="2504686" cy="1678144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Овал 16"/>
          <p:cNvSpPr/>
          <p:nvPr/>
        </p:nvSpPr>
        <p:spPr>
          <a:xfrm>
            <a:off x="6282156" y="1674223"/>
            <a:ext cx="2504686" cy="1678144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Овал 17"/>
          <p:cNvSpPr/>
          <p:nvPr/>
        </p:nvSpPr>
        <p:spPr>
          <a:xfrm>
            <a:off x="6282156" y="3549795"/>
            <a:ext cx="2504686" cy="1678144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19" name="Прямая соединительная линия 18"/>
          <p:cNvCxnSpPr>
            <a:stCxn id="13" idx="4"/>
            <a:endCxn id="12" idx="0"/>
          </p:cNvCxnSpPr>
          <p:nvPr/>
        </p:nvCxnSpPr>
        <p:spPr>
          <a:xfrm rot="16200000" flipH="1">
            <a:off x="4544724" y="2562651"/>
            <a:ext cx="197428" cy="1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>
            <a:stCxn id="12" idx="7"/>
            <a:endCxn id="17" idx="2"/>
          </p:cNvCxnSpPr>
          <p:nvPr/>
        </p:nvCxnSpPr>
        <p:spPr>
          <a:xfrm rot="5400000" flipH="1" flipV="1">
            <a:off x="5720896" y="2345865"/>
            <a:ext cx="393829" cy="728691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>
            <a:stCxn id="12" idx="6"/>
            <a:endCxn id="18" idx="1"/>
          </p:cNvCxnSpPr>
          <p:nvPr/>
        </p:nvCxnSpPr>
        <p:spPr>
          <a:xfrm>
            <a:off x="5930411" y="3500438"/>
            <a:ext cx="718548" cy="29511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>
            <a:stCxn id="12" idx="4"/>
            <a:endCxn id="14" idx="0"/>
          </p:cNvCxnSpPr>
          <p:nvPr/>
        </p:nvCxnSpPr>
        <p:spPr>
          <a:xfrm rot="5400000">
            <a:off x="4527190" y="4455759"/>
            <a:ext cx="232498" cy="1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>
            <a:stCxn id="12" idx="2"/>
            <a:endCxn id="16" idx="7"/>
          </p:cNvCxnSpPr>
          <p:nvPr/>
        </p:nvCxnSpPr>
        <p:spPr>
          <a:xfrm rot="10800000" flipV="1">
            <a:off x="2709356" y="3500437"/>
            <a:ext cx="647111" cy="29511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>
            <a:stCxn id="12" idx="1"/>
            <a:endCxn id="15" idx="6"/>
          </p:cNvCxnSpPr>
          <p:nvPr/>
        </p:nvCxnSpPr>
        <p:spPr>
          <a:xfrm rot="16200000" flipV="1">
            <a:off x="3207871" y="2381583"/>
            <a:ext cx="393829" cy="657254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214282" y="500042"/>
            <a:ext cx="8572560" cy="5572164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2400"/>
              </a:spcAft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Откуда ты, прекрасное дитя.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(А.С.Пушкин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just">
              <a:spcBef>
                <a:spcPts val="0"/>
              </a:spcBef>
              <a:spcAft>
                <a:spcPts val="2400"/>
              </a:spcAft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Как смеешь ты, наглец, нечистым рылом здесь чистое мутить питье мое с песком и илом.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(И.А.Крылов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just">
              <a:spcBef>
                <a:spcPts val="0"/>
              </a:spcBef>
              <a:spcAft>
                <a:spcPts val="2400"/>
              </a:spcAft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И говорит так сладко, чуть дыша: «Голубушка, как хороша!»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(И.А.Крылов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just">
              <a:spcBef>
                <a:spcPts val="0"/>
              </a:spcBef>
              <a:spcAft>
                <a:spcPts val="2400"/>
              </a:spcAft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Полно, степь моя, спать беспробудно.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(Н.А.Некрасов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just">
              <a:spcBef>
                <a:spcPts val="0"/>
              </a:spcBef>
              <a:spcAft>
                <a:spcPts val="2400"/>
              </a:spcAft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Monotype Corsiva"/>
              </a:rPr>
              <a:t>Задача</a:t>
            </a:r>
            <a:endParaRPr lang="ru-RU" sz="7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285860"/>
            <a:ext cx="8229600" cy="4525963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ru-RU" b="1" dirty="0"/>
              <a:t>Николай Николаевич Васильев. Ему 40 лет. Работает инженером. </a:t>
            </a:r>
            <a:endParaRPr lang="ru-RU" b="1" dirty="0" smtClean="0"/>
          </a:p>
          <a:p>
            <a:pPr indent="0">
              <a:buNone/>
            </a:pPr>
            <a:endParaRPr lang="ru-RU" b="1" dirty="0"/>
          </a:p>
          <a:p>
            <a:pPr indent="0">
              <a:buNone/>
            </a:pPr>
            <a:r>
              <a:rPr lang="ru-RU" b="1" dirty="0" smtClean="0"/>
              <a:t>Как </a:t>
            </a:r>
            <a:r>
              <a:rPr lang="ru-RU" b="1" dirty="0"/>
              <a:t>его называют жена, родители, друзья, дети, начальник, сосед по квартире, полицейский.</a:t>
            </a:r>
          </a:p>
          <a:p>
            <a:pPr indent="0">
              <a:buNone/>
            </a:pPr>
            <a:endParaRPr lang="ru-RU" b="1" dirty="0"/>
          </a:p>
        </p:txBody>
      </p:sp>
      <p:pic>
        <p:nvPicPr>
          <p:cNvPr id="4" name="Рисунок 3" descr="enginee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1409" y="3857628"/>
            <a:ext cx="2457786" cy="2752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000108"/>
            <a:ext cx="8229600" cy="5126055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ru-RU" sz="3600" b="1" i="1" dirty="0"/>
              <a:t>Федот работы не боится.</a:t>
            </a:r>
            <a:endParaRPr lang="ru-RU" sz="3600" dirty="0"/>
          </a:p>
          <a:p>
            <a:pPr>
              <a:buNone/>
            </a:pPr>
            <a:endParaRPr lang="ru-RU" sz="3600" b="1" u="sng" dirty="0" smtClean="0"/>
          </a:p>
          <a:p>
            <a:pPr lvl="0">
              <a:buNone/>
            </a:pPr>
            <a:r>
              <a:rPr lang="ru-RU" sz="3600" b="1" i="1" dirty="0" smtClean="0"/>
              <a:t>С </a:t>
            </a:r>
            <a:r>
              <a:rPr lang="ru-RU" sz="3600" b="1" i="1" dirty="0"/>
              <a:t>возвращением, Федот</a:t>
            </a:r>
            <a:r>
              <a:rPr lang="ru-RU" sz="3600" b="1" i="1" dirty="0" smtClean="0"/>
              <a:t>!</a:t>
            </a:r>
          </a:p>
          <a:p>
            <a:pPr lvl="0">
              <a:buNone/>
            </a:pPr>
            <a:endParaRPr lang="ru-RU" sz="3600" b="1" i="1" dirty="0"/>
          </a:p>
          <a:p>
            <a:pPr>
              <a:buNone/>
            </a:pPr>
            <a:r>
              <a:rPr lang="ru-RU" sz="3600" b="1" i="1" dirty="0" smtClean="0"/>
              <a:t>С возвращением, дорогой Федот!</a:t>
            </a:r>
          </a:p>
          <a:p>
            <a:pPr lvl="0">
              <a:buNone/>
            </a:pPr>
            <a:endParaRPr lang="ru-RU" sz="3600" dirty="0"/>
          </a:p>
          <a:p>
            <a:pPr>
              <a:buNone/>
            </a:pPr>
            <a:endParaRPr lang="ru-RU" sz="3600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571472" y="1571612"/>
            <a:ext cx="1357322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Овал 6"/>
          <p:cNvSpPr/>
          <p:nvPr/>
        </p:nvSpPr>
        <p:spPr>
          <a:xfrm>
            <a:off x="4643438" y="1928802"/>
            <a:ext cx="500066" cy="50006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5286380" y="3286124"/>
            <a:ext cx="500066" cy="50006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далее 10">
            <a:hlinkClick r:id="rId2" action="ppaction://hlinksldjump" highlightClick="1"/>
          </p:cNvPr>
          <p:cNvSpPr/>
          <p:nvPr/>
        </p:nvSpPr>
        <p:spPr>
          <a:xfrm>
            <a:off x="285720" y="4929198"/>
            <a:ext cx="571472" cy="357190"/>
          </a:xfrm>
          <a:prstGeom prst="actionButtonForwardNex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далее 11">
            <a:hlinkClick r:id="rId3" action="ppaction://hlinksldjump" highlightClick="1"/>
          </p:cNvPr>
          <p:cNvSpPr/>
          <p:nvPr/>
        </p:nvSpPr>
        <p:spPr>
          <a:xfrm>
            <a:off x="285720" y="5500702"/>
            <a:ext cx="571472" cy="357190"/>
          </a:xfrm>
          <a:prstGeom prst="actionButtonForwardNex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Овал 11"/>
          <p:cNvSpPr/>
          <p:nvPr/>
        </p:nvSpPr>
        <p:spPr>
          <a:xfrm>
            <a:off x="3356466" y="2661366"/>
            <a:ext cx="2573945" cy="167814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cs typeface="Times New Roman" pitchFamily="18" charset="0"/>
              </a:rPr>
              <a:t>Обращение</a:t>
            </a:r>
            <a:endParaRPr lang="ru-RU" sz="2400" b="1" dirty="0">
              <a:cs typeface="Times New Roman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3214678" y="785794"/>
            <a:ext cx="2857520" cy="1678144"/>
          </a:xfrm>
          <a:prstGeom prst="ellipse">
            <a:avLst/>
          </a:prstGeom>
          <a:solidFill>
            <a:srgbClr val="996633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Слово или словосочетание</a:t>
            </a:r>
            <a:endParaRPr lang="ru-RU" sz="2000" b="1" dirty="0"/>
          </a:p>
        </p:txBody>
      </p:sp>
      <p:sp>
        <p:nvSpPr>
          <p:cNvPr id="14" name="Овал 13"/>
          <p:cNvSpPr/>
          <p:nvPr/>
        </p:nvSpPr>
        <p:spPr>
          <a:xfrm>
            <a:off x="3000364" y="4572008"/>
            <a:ext cx="3286148" cy="1678144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/>
          </a:p>
        </p:txBody>
      </p:sp>
      <p:sp>
        <p:nvSpPr>
          <p:cNvPr id="15" name="Овал 14"/>
          <p:cNvSpPr/>
          <p:nvPr/>
        </p:nvSpPr>
        <p:spPr>
          <a:xfrm>
            <a:off x="571472" y="1674223"/>
            <a:ext cx="2504686" cy="1678144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Овал 15"/>
          <p:cNvSpPr/>
          <p:nvPr/>
        </p:nvSpPr>
        <p:spPr>
          <a:xfrm>
            <a:off x="571472" y="3549795"/>
            <a:ext cx="2504686" cy="1678144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Не член предложения</a:t>
            </a:r>
            <a:endParaRPr lang="ru-RU" sz="2000" b="1" dirty="0"/>
          </a:p>
        </p:txBody>
      </p:sp>
      <p:sp>
        <p:nvSpPr>
          <p:cNvPr id="17" name="Овал 16"/>
          <p:cNvSpPr/>
          <p:nvPr/>
        </p:nvSpPr>
        <p:spPr>
          <a:xfrm>
            <a:off x="6282156" y="1674223"/>
            <a:ext cx="2504686" cy="1678144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Овал 17"/>
          <p:cNvSpPr/>
          <p:nvPr/>
        </p:nvSpPr>
        <p:spPr>
          <a:xfrm>
            <a:off x="6282156" y="3549795"/>
            <a:ext cx="2504686" cy="1678144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19" name="Прямая соединительная линия 18"/>
          <p:cNvCxnSpPr>
            <a:stCxn id="13" idx="4"/>
            <a:endCxn id="12" idx="0"/>
          </p:cNvCxnSpPr>
          <p:nvPr/>
        </p:nvCxnSpPr>
        <p:spPr>
          <a:xfrm rot="16200000" flipH="1">
            <a:off x="4544724" y="2562651"/>
            <a:ext cx="197428" cy="1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>
            <a:stCxn id="12" idx="7"/>
            <a:endCxn id="17" idx="2"/>
          </p:cNvCxnSpPr>
          <p:nvPr/>
        </p:nvCxnSpPr>
        <p:spPr>
          <a:xfrm rot="5400000" flipH="1" flipV="1">
            <a:off x="5720896" y="2345865"/>
            <a:ext cx="393829" cy="728691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>
            <a:stCxn id="12" idx="6"/>
            <a:endCxn id="18" idx="1"/>
          </p:cNvCxnSpPr>
          <p:nvPr/>
        </p:nvCxnSpPr>
        <p:spPr>
          <a:xfrm>
            <a:off x="5930411" y="3500438"/>
            <a:ext cx="718548" cy="29511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>
            <a:stCxn id="12" idx="4"/>
            <a:endCxn id="14" idx="0"/>
          </p:cNvCxnSpPr>
          <p:nvPr/>
        </p:nvCxnSpPr>
        <p:spPr>
          <a:xfrm rot="5400000">
            <a:off x="4527190" y="4455759"/>
            <a:ext cx="232498" cy="1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>
            <a:stCxn id="12" idx="2"/>
            <a:endCxn id="16" idx="7"/>
          </p:cNvCxnSpPr>
          <p:nvPr/>
        </p:nvCxnSpPr>
        <p:spPr>
          <a:xfrm rot="10800000" flipV="1">
            <a:off x="2709356" y="3500437"/>
            <a:ext cx="647111" cy="29511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>
            <a:stCxn id="12" idx="1"/>
            <a:endCxn id="15" idx="6"/>
          </p:cNvCxnSpPr>
          <p:nvPr/>
        </p:nvCxnSpPr>
        <p:spPr>
          <a:xfrm rot="16200000" flipV="1">
            <a:off x="3207871" y="2381583"/>
            <a:ext cx="393829" cy="657254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Управляющая кнопка: возврат 40">
            <a:hlinkClick r:id="rId2" action="ppaction://hlinksldjump" highlightClick="1"/>
          </p:cNvPr>
          <p:cNvSpPr/>
          <p:nvPr/>
        </p:nvSpPr>
        <p:spPr>
          <a:xfrm>
            <a:off x="285720" y="6215082"/>
            <a:ext cx="500066" cy="285752"/>
          </a:xfrm>
          <a:prstGeom prst="actionButtonReturn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FFFFF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701</Words>
  <Application>Microsoft Office PowerPoint</Application>
  <PresentationFormat>Экран (4:3)</PresentationFormat>
  <Paragraphs>133</Paragraphs>
  <Slides>24</Slides>
  <Notes>0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Слайд 1</vt:lpstr>
      <vt:lpstr>Слайд 2</vt:lpstr>
      <vt:lpstr>Двадцатое марта. Классная работа.  Обращение  и знаки препинания при нём.</vt:lpstr>
      <vt:lpstr>Кластер </vt:lpstr>
      <vt:lpstr>Слайд 5</vt:lpstr>
      <vt:lpstr>Слайд 6</vt:lpstr>
      <vt:lpstr>Задача</vt:lpstr>
      <vt:lpstr>Слайд 8</vt:lpstr>
      <vt:lpstr>Слайд 9</vt:lpstr>
      <vt:lpstr>Слайд 10</vt:lpstr>
      <vt:lpstr>Работа с учебником  (§ 55, стр. 197) 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Домашнее задание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9</cp:revision>
  <dcterms:created xsi:type="dcterms:W3CDTF">2019-03-19T21:22:12Z</dcterms:created>
  <dcterms:modified xsi:type="dcterms:W3CDTF">2019-03-19T22:33:48Z</dcterms:modified>
</cp:coreProperties>
</file>