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74" r:id="rId5"/>
    <p:sldId id="277" r:id="rId6"/>
    <p:sldId id="258" r:id="rId7"/>
    <p:sldId id="275" r:id="rId8"/>
    <p:sldId id="259" r:id="rId9"/>
    <p:sldId id="273" r:id="rId10"/>
    <p:sldId id="262" r:id="rId11"/>
    <p:sldId id="276" r:id="rId12"/>
    <p:sldId id="263" r:id="rId13"/>
    <p:sldId id="267" r:id="rId14"/>
    <p:sldId id="278" r:id="rId15"/>
    <p:sldId id="264" r:id="rId16"/>
    <p:sldId id="265" r:id="rId17"/>
    <p:sldId id="268" r:id="rId18"/>
    <p:sldId id="266" r:id="rId19"/>
    <p:sldId id="270" r:id="rId20"/>
    <p:sldId id="271" r:id="rId21"/>
    <p:sldId id="27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EC0EC"/>
    <a:srgbClr val="CC0000"/>
    <a:srgbClr val="FC8C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37" autoAdjust="0"/>
    <p:restoredTop sz="94660"/>
  </p:normalViewPr>
  <p:slideViewPr>
    <p:cSldViewPr>
      <p:cViewPr varScale="1">
        <p:scale>
          <a:sx n="68" d="100"/>
          <a:sy n="68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85786" y="1571612"/>
            <a:ext cx="7429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8000"/>
                </a:solidFill>
                <a:latin typeface="Monotype Corsiva" pitchFamily="66" charset="0"/>
              </a:rPr>
              <a:t>«</a:t>
            </a:r>
            <a:r>
              <a:rPr lang="ru-RU" sz="3600" b="1" i="1" dirty="0" smtClean="0">
                <a:solidFill>
                  <a:srgbClr val="008000"/>
                </a:solidFill>
                <a:latin typeface="Monotype Corsiva" pitchFamily="66" charset="0"/>
              </a:rPr>
              <a:t>Современные приемы и методы формирования функциональной грамотности в начальной школе»</a:t>
            </a:r>
            <a:endParaRPr lang="ru-RU" sz="3600" b="1" i="1" dirty="0">
              <a:solidFill>
                <a:srgbClr val="008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Rectangle 4" descr="Белый мрамор"/>
          <p:cNvSpPr>
            <a:spLocks noChangeArrowheads="1"/>
          </p:cNvSpPr>
          <p:nvPr/>
        </p:nvSpPr>
        <p:spPr bwMode="auto">
          <a:xfrm>
            <a:off x="571472" y="404813"/>
            <a:ext cx="8001056" cy="12239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Приёмы актуализации знаний.</a:t>
            </a:r>
          </a:p>
        </p:txBody>
      </p:sp>
      <p:sp>
        <p:nvSpPr>
          <p:cNvPr id="7" name="AutoShape 5" descr="Белый мрамор"/>
          <p:cNvSpPr>
            <a:spLocks noChangeArrowheads="1"/>
          </p:cNvSpPr>
          <p:nvPr/>
        </p:nvSpPr>
        <p:spPr bwMode="auto">
          <a:xfrm flipH="1">
            <a:off x="611188" y="1916113"/>
            <a:ext cx="3384748" cy="1800919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Лови ошибку</a:t>
            </a:r>
          </a:p>
        </p:txBody>
      </p:sp>
      <p:sp>
        <p:nvSpPr>
          <p:cNvPr id="8" name="AutoShape 6" descr="Белый мрамор"/>
          <p:cNvSpPr>
            <a:spLocks noChangeArrowheads="1"/>
          </p:cNvSpPr>
          <p:nvPr/>
        </p:nvSpPr>
        <p:spPr bwMode="auto">
          <a:xfrm>
            <a:off x="5292725" y="1916113"/>
            <a:ext cx="3240088" cy="1728787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Шаг за шагом 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6" descr="Белый мрамор"/>
          <p:cNvSpPr>
            <a:spLocks noChangeArrowheads="1"/>
          </p:cNvSpPr>
          <p:nvPr/>
        </p:nvSpPr>
        <p:spPr bwMode="auto">
          <a:xfrm>
            <a:off x="2928926" y="4286256"/>
            <a:ext cx="3240088" cy="1728787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Верно - неверно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Содержимое 5"/>
          <p:cNvSpPr txBox="1">
            <a:spLocks noGrp="1"/>
          </p:cNvSpPr>
          <p:nvPr>
            <p:ph sz="half" idx="1"/>
          </p:nvPr>
        </p:nvSpPr>
        <p:spPr>
          <a:xfrm>
            <a:off x="323528" y="1631954"/>
            <a:ext cx="8219256" cy="522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Метод обучения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– это часть приёма, которая усиливает, повышает его эффективность.</a:t>
            </a:r>
          </a:p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Приём обучения - </a:t>
            </a:r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способ взаимосвязанной деятельности учителя и учащихся по достижению целей обучения, развития и воспитания.   </a:t>
            </a:r>
          </a:p>
          <a:p>
            <a:pPr algn="just"/>
            <a:endParaRPr lang="ru-RU" sz="36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>
              <a:latin typeface="Monotype Corsiva" pitchFamily="66" charset="0"/>
            </a:endParaRPr>
          </a:p>
        </p:txBody>
      </p:sp>
      <p:sp>
        <p:nvSpPr>
          <p:cNvPr id="7" name="AutoShape 5" descr="Белый мрамор"/>
          <p:cNvSpPr>
            <a:spLocks noGrp="1" noChangeArrowheads="1"/>
          </p:cNvSpPr>
          <p:nvPr>
            <p:ph type="title"/>
          </p:nvPr>
        </p:nvSpPr>
        <p:spPr bwMode="auto"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</a:rPr>
              <a:t>Лови ошибку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AutoShape 9" descr="Белый мрамор"/>
          <p:cNvSpPr>
            <a:spLocks noChangeArrowheads="1"/>
          </p:cNvSpPr>
          <p:nvPr/>
        </p:nvSpPr>
        <p:spPr bwMode="auto">
          <a:xfrm>
            <a:off x="2195736" y="4365104"/>
            <a:ext cx="2592288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Кластер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7" name="AutoShape 9" descr="Белый мрамор"/>
          <p:cNvSpPr>
            <a:spLocks noChangeArrowheads="1"/>
          </p:cNvSpPr>
          <p:nvPr/>
        </p:nvSpPr>
        <p:spPr bwMode="auto">
          <a:xfrm>
            <a:off x="971600" y="2420888"/>
            <a:ext cx="2487220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Феномен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8" name="AutoShape 9" descr="Белый мрамор"/>
          <p:cNvSpPr>
            <a:spLocks noChangeArrowheads="1"/>
          </p:cNvSpPr>
          <p:nvPr/>
        </p:nvSpPr>
        <p:spPr bwMode="auto">
          <a:xfrm>
            <a:off x="5292080" y="4293096"/>
            <a:ext cx="3024336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Ассоциации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9" descr="Белый мрамор"/>
          <p:cNvSpPr>
            <a:spLocks noChangeArrowheads="1"/>
          </p:cNvSpPr>
          <p:nvPr/>
        </p:nvSpPr>
        <p:spPr bwMode="auto">
          <a:xfrm>
            <a:off x="4139952" y="2492896"/>
            <a:ext cx="2736304" cy="1368425"/>
          </a:xfrm>
          <a:prstGeom prst="flowChartOnlineStorage">
            <a:avLst/>
          </a:prstGeom>
          <a:solidFill>
            <a:srgbClr val="FEC0EC"/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Мозаика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Rectangle 4" descr="Белый мрамор"/>
          <p:cNvSpPr>
            <a:spLocks noChangeArrowheads="1"/>
          </p:cNvSpPr>
          <p:nvPr/>
        </p:nvSpPr>
        <p:spPr bwMode="auto">
          <a:xfrm>
            <a:off x="571472" y="404813"/>
            <a:ext cx="8001056" cy="1166799"/>
          </a:xfrm>
          <a:prstGeom prst="rect">
            <a:avLst/>
          </a:prstGeom>
          <a:solidFill>
            <a:srgbClr val="FEC0EC">
              <a:alpha val="65000"/>
            </a:srgbClr>
          </a:solidFill>
          <a:ln w="9525">
            <a:pattFill prst="sphere">
              <a:fgClr>
                <a:srgbClr val="0000FF"/>
              </a:fgClr>
              <a:bgClr>
                <a:schemeClr val="accent1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Приемы  изучения нового материала 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786182" y="3000372"/>
            <a:ext cx="2071702" cy="100013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Имя существительное</a:t>
            </a:r>
            <a:endParaRPr lang="ru-RU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4714884"/>
            <a:ext cx="1571636" cy="642942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 smtClean="0"/>
              <a:t>Кто?</a:t>
            </a:r>
            <a:endParaRPr lang="ru-RU" sz="16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4714884"/>
            <a:ext cx="1428760" cy="642942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 smtClean="0"/>
              <a:t>Что?</a:t>
            </a:r>
            <a:endParaRPr lang="ru-RU" sz="16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71802" y="5786454"/>
            <a:ext cx="1643074" cy="571504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i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072066" y="5786454"/>
            <a:ext cx="1571636" cy="571504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 b="1" i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85720" y="3429000"/>
            <a:ext cx="1428760" cy="400056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 b="1" i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1785926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И.п.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85720" y="2714620"/>
            <a:ext cx="1357322" cy="428628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 b="1" i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3714745" y="4286259"/>
            <a:ext cx="571503" cy="14287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857620" y="1857364"/>
            <a:ext cx="1857388" cy="642942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 dirty="0" smtClean="0"/>
              <a:t>предмет</a:t>
            </a:r>
            <a:endParaRPr lang="ru-RU" sz="1600" b="1" i="1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 flipH="1" flipV="1">
            <a:off x="4572796" y="2713824"/>
            <a:ext cx="428625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 flipH="1" flipV="1">
            <a:off x="5608645" y="5535627"/>
            <a:ext cx="356396" cy="7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endCxn id="12" idx="1"/>
          </p:cNvCxnSpPr>
          <p:nvPr/>
        </p:nvCxnSpPr>
        <p:spPr>
          <a:xfrm>
            <a:off x="1643042" y="2857496"/>
            <a:ext cx="357190" cy="714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143240" y="3786190"/>
            <a:ext cx="57150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3786976" y="5571346"/>
            <a:ext cx="285752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16200000" flipH="1">
            <a:off x="5214942" y="4286256"/>
            <a:ext cx="571504" cy="14287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1714480" y="3214686"/>
            <a:ext cx="571504" cy="21431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10800000">
            <a:off x="1643044" y="2285992"/>
            <a:ext cx="571503" cy="21431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000232" y="2643182"/>
            <a:ext cx="1143008" cy="571504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Ед.ч.</a:t>
            </a:r>
            <a:endParaRPr lang="ru-RU" b="1" i="1" dirty="0"/>
          </a:p>
        </p:txBody>
      </p:sp>
      <p:sp>
        <p:nvSpPr>
          <p:cNvPr id="109" name="Прямоугольник 108"/>
          <p:cNvSpPr/>
          <p:nvPr/>
        </p:nvSpPr>
        <p:spPr>
          <a:xfrm>
            <a:off x="2428875" y="1357313"/>
            <a:ext cx="17145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i="1" dirty="0" smtClean="0">
                <a:solidFill>
                  <a:schemeClr val="bg1"/>
                </a:solidFill>
              </a:rPr>
              <a:t> </a:t>
            </a:r>
            <a:endParaRPr lang="ru-RU" sz="1400" b="1" i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2066" y="5857892"/>
            <a:ext cx="1571636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неодушевленное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43240" y="5929330"/>
            <a:ext cx="1500187" cy="3231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одушевленное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85720" y="3429000"/>
            <a:ext cx="142876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М.р.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5720" y="2786058"/>
            <a:ext cx="128587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  <a:latin typeface="+mn-lt"/>
              </a:rPr>
              <a:t>Ж.р.</a:t>
            </a:r>
            <a:endParaRPr lang="ru-RU" sz="15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Заголовок 1"/>
          <p:cNvSpPr txBox="1">
            <a:spLocks/>
          </p:cNvSpPr>
          <p:nvPr/>
        </p:nvSpPr>
        <p:spPr bwMode="auto">
          <a:xfrm>
            <a:off x="0" y="571480"/>
            <a:ext cx="8712968" cy="1005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  «Кластер»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  <a:t/>
            </a:r>
            <a:b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</a:b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000232" y="3714752"/>
            <a:ext cx="1143008" cy="571504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Мн.ч.</a:t>
            </a:r>
            <a:endParaRPr lang="ru-RU" b="1" i="1" dirty="0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3143240" y="3071810"/>
            <a:ext cx="57150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6143636" y="3143248"/>
            <a:ext cx="1143008" cy="571504"/>
          </a:xfrm>
          <a:prstGeom prst="rect">
            <a:avLst/>
          </a:prstGeom>
          <a:solidFill>
            <a:srgbClr val="FF006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 dirty="0" smtClean="0"/>
              <a:t>Падежи</a:t>
            </a:r>
            <a:endParaRPr lang="ru-RU" b="1" i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85720" y="2071678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Ср.р.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572396" y="2428868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Р.п.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572396" y="3071810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Д.п.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572396" y="3786190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В.п.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572396" y="4429132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Т.п.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572396" y="5072074"/>
            <a:ext cx="1357322" cy="357190"/>
          </a:xfrm>
          <a:prstGeom prst="rect">
            <a:avLst/>
          </a:prstGeom>
          <a:solidFill>
            <a:srgbClr val="FF33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i="1" dirty="0" smtClean="0">
                <a:solidFill>
                  <a:schemeClr val="bg1"/>
                </a:solidFill>
              </a:rPr>
              <a:t>П.п.</a:t>
            </a:r>
            <a:endParaRPr lang="ru-RU" sz="15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Приём «Ассоциации» </a:t>
            </a:r>
            <a:endParaRPr lang="ru-RU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55776" y="1268760"/>
            <a:ext cx="4392488" cy="45259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Б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рёза - л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то 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М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о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роз – х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о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лод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бята – д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ти 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П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тух – П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тя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Уч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ник – уч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е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ние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Р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я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бина - 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я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года</a:t>
            </a:r>
          </a:p>
          <a:p>
            <a:endParaRPr lang="ru-RU" sz="40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utoShape 6" descr="Зеленый мрамор"/>
          <p:cNvSpPr>
            <a:spLocks noChangeArrowheads="1"/>
          </p:cNvSpPr>
          <p:nvPr/>
        </p:nvSpPr>
        <p:spPr bwMode="auto">
          <a:xfrm>
            <a:off x="539750" y="260350"/>
            <a:ext cx="8104216" cy="1096948"/>
          </a:xfrm>
          <a:prstGeom prst="beve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Приемы закрепления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изученного   материала</a:t>
            </a:r>
            <a:endParaRPr lang="ru-RU" sz="36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2" name="AutoShape 14" descr="Зеленый мрамор"/>
          <p:cNvSpPr>
            <a:spLocks noChangeArrowheads="1"/>
          </p:cNvSpPr>
          <p:nvPr/>
        </p:nvSpPr>
        <p:spPr bwMode="auto">
          <a:xfrm>
            <a:off x="571472" y="2428868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Лото</a:t>
            </a:r>
          </a:p>
        </p:txBody>
      </p:sp>
      <p:sp>
        <p:nvSpPr>
          <p:cNvPr id="13" name="AutoShape 14" descr="Зеленый мрамор"/>
          <p:cNvSpPr>
            <a:spLocks noChangeArrowheads="1"/>
          </p:cNvSpPr>
          <p:nvPr/>
        </p:nvSpPr>
        <p:spPr bwMode="auto">
          <a:xfrm>
            <a:off x="3357554" y="4286256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Живые буквы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" name="AutoShape 14" descr="Зеленый мрамор"/>
          <p:cNvSpPr>
            <a:spLocks noChangeArrowheads="1"/>
          </p:cNvSpPr>
          <p:nvPr/>
        </p:nvSpPr>
        <p:spPr bwMode="auto">
          <a:xfrm>
            <a:off x="6143636" y="2500306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Добавь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следующее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2000232" y="1357298"/>
            <a:ext cx="2428892" cy="1214446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4500562" y="1357298"/>
            <a:ext cx="2571767" cy="1285884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" name="Line 22"/>
          <p:cNvSpPr>
            <a:spLocks noChangeShapeType="1"/>
          </p:cNvSpPr>
          <p:nvPr/>
        </p:nvSpPr>
        <p:spPr bwMode="auto">
          <a:xfrm>
            <a:off x="4500562" y="1428736"/>
            <a:ext cx="45719" cy="2786082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AutoShape 22"/>
          <p:cNvSpPr>
            <a:spLocks noChangeArrowheads="1"/>
          </p:cNvSpPr>
          <p:nvPr/>
        </p:nvSpPr>
        <p:spPr bwMode="auto">
          <a:xfrm rot="1568104">
            <a:off x="1504604" y="3771894"/>
            <a:ext cx="2232025" cy="1511300"/>
          </a:xfrm>
          <a:prstGeom prst="flowChartOffpageConnector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Белые пятна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0" name="AutoShape 24"/>
          <p:cNvSpPr>
            <a:spLocks noChangeArrowheads="1"/>
          </p:cNvSpPr>
          <p:nvPr/>
        </p:nvSpPr>
        <p:spPr bwMode="auto">
          <a:xfrm rot="-1698462">
            <a:off x="5368378" y="3867855"/>
            <a:ext cx="2232025" cy="1511300"/>
          </a:xfrm>
          <a:prstGeom prst="flowChartOffpageConnector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err="1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Синквейн</a:t>
            </a:r>
            <a:endParaRPr lang="ru-RU" sz="32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2" name="AutoShape 27"/>
          <p:cNvSpPr>
            <a:spLocks noChangeArrowheads="1"/>
          </p:cNvSpPr>
          <p:nvPr/>
        </p:nvSpPr>
        <p:spPr bwMode="auto">
          <a:xfrm>
            <a:off x="857224" y="1714488"/>
            <a:ext cx="733425" cy="2582863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AutoShape 15"/>
          <p:cNvSpPr>
            <a:spLocks noChangeArrowheads="1"/>
          </p:cNvSpPr>
          <p:nvPr/>
        </p:nvSpPr>
        <p:spPr bwMode="auto">
          <a:xfrm flipH="1">
            <a:off x="7572396" y="1714488"/>
            <a:ext cx="792162" cy="2738437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PubBanner"/>
          <p:cNvSpPr>
            <a:spLocks noEditPoints="1" noChangeArrowheads="1"/>
          </p:cNvSpPr>
          <p:nvPr/>
        </p:nvSpPr>
        <p:spPr bwMode="auto">
          <a:xfrm rot="10800000">
            <a:off x="611560" y="404664"/>
            <a:ext cx="7858181" cy="1571636"/>
          </a:xfrm>
          <a:custGeom>
            <a:avLst/>
            <a:gdLst>
              <a:gd name="T0" fmla="*/ 10800 w 21600"/>
              <a:gd name="T1" fmla="*/ 0 h 21600"/>
              <a:gd name="T2" fmla="*/ 684 w 21600"/>
              <a:gd name="T3" fmla="*/ 13728 h 21600"/>
              <a:gd name="T4" fmla="*/ 10800 w 21600"/>
              <a:gd name="T5" fmla="*/ 12549 h 21600"/>
              <a:gd name="T6" fmla="*/ 20928 w 21600"/>
              <a:gd name="T7" fmla="*/ 1372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26 w 21600"/>
              <a:gd name="T13" fmla="*/ 4525 h 21600"/>
              <a:gd name="T14" fmla="*/ 18785 w 21600"/>
              <a:gd name="T15" fmla="*/ 1254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785" y="4525"/>
                </a:moveTo>
                <a:cubicBezTo>
                  <a:pt x="18684" y="3891"/>
                  <a:pt x="18494" y="3359"/>
                  <a:pt x="18152" y="2776"/>
                </a:cubicBezTo>
                <a:cubicBezTo>
                  <a:pt x="17708" y="2243"/>
                  <a:pt x="17125" y="1749"/>
                  <a:pt x="16453" y="1318"/>
                </a:cubicBezTo>
                <a:cubicBezTo>
                  <a:pt x="15667" y="925"/>
                  <a:pt x="14792" y="583"/>
                  <a:pt x="13816" y="342"/>
                </a:cubicBezTo>
                <a:cubicBezTo>
                  <a:pt x="12840" y="152"/>
                  <a:pt x="11826" y="0"/>
                  <a:pt x="10800" y="0"/>
                </a:cubicBezTo>
                <a:cubicBezTo>
                  <a:pt x="9735" y="0"/>
                  <a:pt x="8708" y="152"/>
                  <a:pt x="7732" y="342"/>
                </a:cubicBezTo>
                <a:cubicBezTo>
                  <a:pt x="6807" y="583"/>
                  <a:pt x="5932" y="925"/>
                  <a:pt x="5159" y="1318"/>
                </a:cubicBezTo>
                <a:cubicBezTo>
                  <a:pt x="4474" y="1749"/>
                  <a:pt x="3891" y="2243"/>
                  <a:pt x="3409" y="2776"/>
                </a:cubicBezTo>
                <a:cubicBezTo>
                  <a:pt x="3118" y="3359"/>
                  <a:pt x="2864" y="3891"/>
                  <a:pt x="2826" y="4525"/>
                </a:cubicBezTo>
                <a:lnTo>
                  <a:pt x="2826" y="6084"/>
                </a:lnTo>
                <a:lnTo>
                  <a:pt x="0" y="9152"/>
                </a:lnTo>
                <a:lnTo>
                  <a:pt x="684" y="13728"/>
                </a:lnTo>
                <a:lnTo>
                  <a:pt x="0" y="21600"/>
                </a:lnTo>
                <a:lnTo>
                  <a:pt x="2826" y="18684"/>
                </a:lnTo>
                <a:lnTo>
                  <a:pt x="2826" y="17074"/>
                </a:lnTo>
                <a:cubicBezTo>
                  <a:pt x="2864" y="16491"/>
                  <a:pt x="3118" y="15908"/>
                  <a:pt x="3409" y="15325"/>
                </a:cubicBezTo>
                <a:cubicBezTo>
                  <a:pt x="3891" y="14792"/>
                  <a:pt x="4474" y="14311"/>
                  <a:pt x="5159" y="13867"/>
                </a:cubicBezTo>
                <a:cubicBezTo>
                  <a:pt x="5932" y="13474"/>
                  <a:pt x="6807" y="13145"/>
                  <a:pt x="7732" y="12891"/>
                </a:cubicBezTo>
                <a:cubicBezTo>
                  <a:pt x="8708" y="12701"/>
                  <a:pt x="9735" y="12600"/>
                  <a:pt x="10800" y="12549"/>
                </a:cubicBezTo>
                <a:cubicBezTo>
                  <a:pt x="11826" y="12600"/>
                  <a:pt x="12840" y="12701"/>
                  <a:pt x="13816" y="12891"/>
                </a:cubicBezTo>
                <a:cubicBezTo>
                  <a:pt x="14792" y="13145"/>
                  <a:pt x="15667" y="13474"/>
                  <a:pt x="16453" y="13867"/>
                </a:cubicBezTo>
                <a:cubicBezTo>
                  <a:pt x="17125" y="14311"/>
                  <a:pt x="17708" y="14792"/>
                  <a:pt x="18152" y="15325"/>
                </a:cubicBezTo>
                <a:cubicBezTo>
                  <a:pt x="18494" y="15908"/>
                  <a:pt x="18684" y="16491"/>
                  <a:pt x="18785" y="17074"/>
                </a:cubicBezTo>
                <a:lnTo>
                  <a:pt x="18785" y="18684"/>
                </a:lnTo>
                <a:lnTo>
                  <a:pt x="21600" y="21600"/>
                </a:lnTo>
                <a:lnTo>
                  <a:pt x="20928" y="13728"/>
                </a:lnTo>
                <a:lnTo>
                  <a:pt x="21600" y="9152"/>
                </a:lnTo>
                <a:lnTo>
                  <a:pt x="18785" y="6084"/>
                </a:lnTo>
                <a:lnTo>
                  <a:pt x="18785" y="452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Monotype Corsiva" pitchFamily="66" charset="0"/>
              </a:rPr>
              <a:t>Приемы обобщения и систематизации  знаний</a:t>
            </a:r>
            <a:endParaRPr lang="ru-RU" sz="2800" b="1" dirty="0">
              <a:solidFill>
                <a:schemeClr val="bg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кругленный прямоугольник 6"/>
          <p:cNvSpPr/>
          <p:nvPr/>
        </p:nvSpPr>
        <p:spPr>
          <a:xfrm>
            <a:off x="827584" y="1928802"/>
            <a:ext cx="3030036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универсальный</a:t>
            </a:r>
            <a:endParaRPr lang="ru-RU" sz="3000" b="1" i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71736" y="1000108"/>
            <a:ext cx="3643338" cy="642942"/>
          </a:xfrm>
          <a:prstGeom prst="roundRect">
            <a:avLst/>
          </a:prstGeom>
          <a:solidFill>
            <a:srgbClr val="FFFF99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Приём </a:t>
            </a:r>
            <a:endParaRPr lang="ru-RU" sz="3200" b="1" i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43438" y="1928802"/>
            <a:ext cx="3500462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эффективный</a:t>
            </a:r>
            <a:endParaRPr lang="ru-RU" sz="3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4365104"/>
            <a:ext cx="8246150" cy="785818"/>
          </a:xfrm>
          <a:prstGeom prst="roundRect">
            <a:avLst/>
          </a:prstGeom>
          <a:solidFill>
            <a:srgbClr val="FFCCFF">
              <a:alpha val="76863"/>
            </a:srgbClr>
          </a:solidFill>
          <a:ln>
            <a:solidFill>
              <a:srgbClr val="FF3399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Приём – часть метода.</a:t>
            </a:r>
            <a:endParaRPr lang="ru-RU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86050" y="5572140"/>
            <a:ext cx="3643338" cy="785818"/>
          </a:xfrm>
          <a:prstGeom prst="roundRect">
            <a:avLst/>
          </a:prstGeom>
          <a:solidFill>
            <a:srgbClr val="FFFF99"/>
          </a:solidFill>
          <a:ln>
            <a:solidFill>
              <a:srgbClr val="FF99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Успех </a:t>
            </a:r>
            <a:endParaRPr lang="ru-RU" sz="3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5720" y="3071810"/>
            <a:ext cx="2500330" cy="714380"/>
          </a:xfrm>
          <a:prstGeom prst="roundRect">
            <a:avLst/>
          </a:prstGeom>
          <a:solidFill>
            <a:srgbClr val="66FF33">
              <a:alpha val="50196"/>
            </a:srgbClr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повышает</a:t>
            </a:r>
            <a:endParaRPr lang="ru-RU" sz="3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28926" y="3071810"/>
            <a:ext cx="3286148" cy="714380"/>
          </a:xfrm>
          <a:prstGeom prst="roundRect">
            <a:avLst/>
          </a:prstGeom>
          <a:solidFill>
            <a:srgbClr val="92D050">
              <a:alpha val="50196"/>
            </a:srgbClr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создаёт</a:t>
            </a:r>
            <a:endParaRPr lang="ru-RU" sz="3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57950" y="3071810"/>
            <a:ext cx="2286016" cy="714380"/>
          </a:xfrm>
          <a:prstGeom prst="roundRect">
            <a:avLst/>
          </a:prstGeom>
          <a:solidFill>
            <a:srgbClr val="92D050">
              <a:alpha val="50196"/>
            </a:srgbClr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усиливает </a:t>
            </a:r>
            <a:endParaRPr lang="ru-RU" sz="30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251235" y="390089"/>
            <a:ext cx="8712968" cy="1005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 «</a:t>
            </a:r>
            <a:r>
              <a:rPr lang="ru-RU" sz="3600" b="1" i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Синквейн</a:t>
            </a:r>
            <a:r>
              <a:rPr lang="ru-RU" sz="3600" b="1" i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  <a:ea typeface="Times New Roman"/>
                <a:cs typeface="Times New Roman"/>
              </a:rPr>
              <a:t>»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  <a:t/>
            </a:r>
            <a:b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Times New Roman"/>
                <a:cs typeface="Times New Roman"/>
              </a:rPr>
            </a:b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utoShape 6" descr="Букет"/>
          <p:cNvSpPr>
            <a:spLocks noChangeArrowheads="1"/>
          </p:cNvSpPr>
          <p:nvPr/>
        </p:nvSpPr>
        <p:spPr bwMode="auto">
          <a:xfrm>
            <a:off x="323528" y="620688"/>
            <a:ext cx="8351837" cy="863600"/>
          </a:xfrm>
          <a:prstGeom prst="hexagon">
            <a:avLst>
              <a:gd name="adj" fmla="val 241774"/>
              <a:gd name="vf" fmla="val 11547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Приемы подведения итогов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AutoShape 14" descr="Зеленый мрамор"/>
          <p:cNvSpPr>
            <a:spLocks noChangeArrowheads="1"/>
          </p:cNvSpPr>
          <p:nvPr/>
        </p:nvSpPr>
        <p:spPr bwMode="auto">
          <a:xfrm>
            <a:off x="3347864" y="3861048"/>
            <a:ext cx="2354263" cy="2087562"/>
          </a:xfrm>
          <a:prstGeom prst="star8">
            <a:avLst>
              <a:gd name="adj" fmla="val 43935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Незаконченные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предложения</a:t>
            </a:r>
            <a:endParaRPr lang="ru-RU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5" name="AutoShape 14" descr="Зеленый мрамор"/>
          <p:cNvSpPr>
            <a:spLocks noChangeArrowheads="1"/>
          </p:cNvSpPr>
          <p:nvPr/>
        </p:nvSpPr>
        <p:spPr bwMode="auto">
          <a:xfrm>
            <a:off x="1259632" y="1700808"/>
            <a:ext cx="2426271" cy="2303586"/>
          </a:xfrm>
          <a:prstGeom prst="star8">
            <a:avLst>
              <a:gd name="adj" fmla="val 43935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Корреспондент 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16" name="AutoShape 14" descr="Зеленый мрамор"/>
          <p:cNvSpPr>
            <a:spLocks noChangeArrowheads="1"/>
          </p:cNvSpPr>
          <p:nvPr/>
        </p:nvSpPr>
        <p:spPr bwMode="auto">
          <a:xfrm>
            <a:off x="5076056" y="1700808"/>
            <a:ext cx="2570287" cy="2231578"/>
          </a:xfrm>
          <a:prstGeom prst="star8">
            <a:avLst>
              <a:gd name="adj" fmla="val 43935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Мудрый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совет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solidFill>
            <a:srgbClr val="FC8CEF"/>
          </a:solidFill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500034" y="500042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24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PubBanner"/>
          <p:cNvSpPr>
            <a:spLocks noEditPoints="1" noChangeArrowheads="1"/>
          </p:cNvSpPr>
          <p:nvPr/>
        </p:nvSpPr>
        <p:spPr bwMode="auto">
          <a:xfrm rot="10800000">
            <a:off x="642910" y="500042"/>
            <a:ext cx="7858181" cy="1571636"/>
          </a:xfrm>
          <a:custGeom>
            <a:avLst/>
            <a:gdLst>
              <a:gd name="T0" fmla="*/ 10800 w 21600"/>
              <a:gd name="T1" fmla="*/ 0 h 21600"/>
              <a:gd name="T2" fmla="*/ 684 w 21600"/>
              <a:gd name="T3" fmla="*/ 13728 h 21600"/>
              <a:gd name="T4" fmla="*/ 10800 w 21600"/>
              <a:gd name="T5" fmla="*/ 12549 h 21600"/>
              <a:gd name="T6" fmla="*/ 20928 w 21600"/>
              <a:gd name="T7" fmla="*/ 1372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26 w 21600"/>
              <a:gd name="T13" fmla="*/ 4525 h 21600"/>
              <a:gd name="T14" fmla="*/ 18785 w 21600"/>
              <a:gd name="T15" fmla="*/ 1254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785" y="4525"/>
                </a:moveTo>
                <a:cubicBezTo>
                  <a:pt x="18684" y="3891"/>
                  <a:pt x="18494" y="3359"/>
                  <a:pt x="18152" y="2776"/>
                </a:cubicBezTo>
                <a:cubicBezTo>
                  <a:pt x="17708" y="2243"/>
                  <a:pt x="17125" y="1749"/>
                  <a:pt x="16453" y="1318"/>
                </a:cubicBezTo>
                <a:cubicBezTo>
                  <a:pt x="15667" y="925"/>
                  <a:pt x="14792" y="583"/>
                  <a:pt x="13816" y="342"/>
                </a:cubicBezTo>
                <a:cubicBezTo>
                  <a:pt x="12840" y="152"/>
                  <a:pt x="11826" y="0"/>
                  <a:pt x="10800" y="0"/>
                </a:cubicBezTo>
                <a:cubicBezTo>
                  <a:pt x="9735" y="0"/>
                  <a:pt x="8708" y="152"/>
                  <a:pt x="7732" y="342"/>
                </a:cubicBezTo>
                <a:cubicBezTo>
                  <a:pt x="6807" y="583"/>
                  <a:pt x="5932" y="925"/>
                  <a:pt x="5159" y="1318"/>
                </a:cubicBezTo>
                <a:cubicBezTo>
                  <a:pt x="4474" y="1749"/>
                  <a:pt x="3891" y="2243"/>
                  <a:pt x="3409" y="2776"/>
                </a:cubicBezTo>
                <a:cubicBezTo>
                  <a:pt x="3118" y="3359"/>
                  <a:pt x="2864" y="3891"/>
                  <a:pt x="2826" y="4525"/>
                </a:cubicBezTo>
                <a:lnTo>
                  <a:pt x="2826" y="6084"/>
                </a:lnTo>
                <a:lnTo>
                  <a:pt x="0" y="9152"/>
                </a:lnTo>
                <a:lnTo>
                  <a:pt x="684" y="13728"/>
                </a:lnTo>
                <a:lnTo>
                  <a:pt x="0" y="21600"/>
                </a:lnTo>
                <a:lnTo>
                  <a:pt x="2826" y="18684"/>
                </a:lnTo>
                <a:lnTo>
                  <a:pt x="2826" y="17074"/>
                </a:lnTo>
                <a:cubicBezTo>
                  <a:pt x="2864" y="16491"/>
                  <a:pt x="3118" y="15908"/>
                  <a:pt x="3409" y="15325"/>
                </a:cubicBezTo>
                <a:cubicBezTo>
                  <a:pt x="3891" y="14792"/>
                  <a:pt x="4474" y="14311"/>
                  <a:pt x="5159" y="13867"/>
                </a:cubicBezTo>
                <a:cubicBezTo>
                  <a:pt x="5932" y="13474"/>
                  <a:pt x="6807" y="13145"/>
                  <a:pt x="7732" y="12891"/>
                </a:cubicBezTo>
                <a:cubicBezTo>
                  <a:pt x="8708" y="12701"/>
                  <a:pt x="9735" y="12600"/>
                  <a:pt x="10800" y="12549"/>
                </a:cubicBezTo>
                <a:cubicBezTo>
                  <a:pt x="11826" y="12600"/>
                  <a:pt x="12840" y="12701"/>
                  <a:pt x="13816" y="12891"/>
                </a:cubicBezTo>
                <a:cubicBezTo>
                  <a:pt x="14792" y="13145"/>
                  <a:pt x="15667" y="13474"/>
                  <a:pt x="16453" y="13867"/>
                </a:cubicBezTo>
                <a:cubicBezTo>
                  <a:pt x="17125" y="14311"/>
                  <a:pt x="17708" y="14792"/>
                  <a:pt x="18152" y="15325"/>
                </a:cubicBezTo>
                <a:cubicBezTo>
                  <a:pt x="18494" y="15908"/>
                  <a:pt x="18684" y="16491"/>
                  <a:pt x="18785" y="17074"/>
                </a:cubicBezTo>
                <a:lnTo>
                  <a:pt x="18785" y="18684"/>
                </a:lnTo>
                <a:lnTo>
                  <a:pt x="21600" y="21600"/>
                </a:lnTo>
                <a:lnTo>
                  <a:pt x="20928" y="13728"/>
                </a:lnTo>
                <a:lnTo>
                  <a:pt x="21600" y="9152"/>
                </a:lnTo>
                <a:lnTo>
                  <a:pt x="18785" y="6084"/>
                </a:lnTo>
                <a:lnTo>
                  <a:pt x="18785" y="4525"/>
                </a:lnTo>
                <a:close/>
              </a:path>
            </a:pathLst>
          </a:custGeom>
          <a:solidFill>
            <a:srgbClr val="FEC0E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Monotype Corsiva" pitchFamily="66" charset="0"/>
              </a:rPr>
              <a:t>Приёмы рефлексии настроения, деятельности и самооценки.</a:t>
            </a:r>
            <a:endParaRPr lang="ru-RU" sz="2800" b="1" dirty="0">
              <a:solidFill>
                <a:schemeClr val="bg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8" name="AutoShape 22"/>
          <p:cNvSpPr>
            <a:spLocks noChangeArrowheads="1"/>
          </p:cNvSpPr>
          <p:nvPr/>
        </p:nvSpPr>
        <p:spPr bwMode="auto">
          <a:xfrm rot="1568104">
            <a:off x="1984049" y="2540255"/>
            <a:ext cx="2200548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Светофор, </a:t>
            </a:r>
          </a:p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солнышко </a:t>
            </a:r>
          </a:p>
          <a:p>
            <a:pPr marL="342900" indent="-342900"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и тучка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24"/>
          <p:cNvSpPr>
            <a:spLocks noChangeArrowheads="1"/>
          </p:cNvSpPr>
          <p:nvPr/>
        </p:nvSpPr>
        <p:spPr bwMode="auto">
          <a:xfrm rot="-1698462">
            <a:off x="5156915" y="2499702"/>
            <a:ext cx="2232025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Лестница  </a:t>
            </a:r>
          </a:p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успеха </a:t>
            </a:r>
            <a:endParaRPr lang="ru-RU" sz="32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AutoShape 27"/>
          <p:cNvSpPr>
            <a:spLocks noChangeArrowheads="1"/>
          </p:cNvSpPr>
          <p:nvPr/>
        </p:nvSpPr>
        <p:spPr bwMode="auto">
          <a:xfrm>
            <a:off x="1259632" y="1916832"/>
            <a:ext cx="546423" cy="1498487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 flipH="1">
            <a:off x="7524328" y="1916832"/>
            <a:ext cx="576064" cy="1570495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27"/>
          <p:cNvSpPr>
            <a:spLocks noChangeArrowheads="1"/>
          </p:cNvSpPr>
          <p:nvPr/>
        </p:nvSpPr>
        <p:spPr bwMode="auto">
          <a:xfrm>
            <a:off x="1187624" y="3789040"/>
            <a:ext cx="648072" cy="1800200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 flipH="1">
            <a:off x="7740352" y="3717032"/>
            <a:ext cx="600004" cy="1584176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rgbClr val="FC8CEF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2"/>
          <p:cNvSpPr>
            <a:spLocks noChangeArrowheads="1"/>
          </p:cNvSpPr>
          <p:nvPr/>
        </p:nvSpPr>
        <p:spPr bwMode="auto">
          <a:xfrm rot="1568104">
            <a:off x="1982441" y="4563412"/>
            <a:ext cx="2232025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2800" b="1" dirty="0" err="1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Райтинг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 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7" name="AutoShape 24"/>
          <p:cNvSpPr>
            <a:spLocks noChangeArrowheads="1"/>
          </p:cNvSpPr>
          <p:nvPr/>
        </p:nvSpPr>
        <p:spPr bwMode="auto">
          <a:xfrm rot="19901538">
            <a:off x="5372940" y="4443918"/>
            <a:ext cx="2232025" cy="1511300"/>
          </a:xfrm>
          <a:prstGeom prst="flowChartOffpageConnector">
            <a:avLst/>
          </a:prstGeom>
          <a:solidFill>
            <a:srgbClr val="FEC0EC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Поляна </a:t>
            </a:r>
          </a:p>
          <a:p>
            <a:pPr marL="342900" indent="-342900"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Monotype Corsiva" pitchFamily="66" charset="0"/>
              </a:rPr>
              <a:t>цветов</a:t>
            </a:r>
            <a:endParaRPr lang="ru-RU" sz="3200" b="1" dirty="0">
              <a:solidFill>
                <a:schemeClr val="bg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14348" y="1500174"/>
            <a:ext cx="74295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«Единственный    путь </a:t>
            </a:r>
          </a:p>
          <a:p>
            <a:pPr algn="ctr"/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ведущий    к    знаниям  –                                                                                это   деятельность…»</a:t>
            </a:r>
            <a:b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5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              </a:t>
            </a:r>
          </a:p>
          <a:p>
            <a:pPr algn="ctr"/>
            <a:r>
              <a:rPr lang="ru-RU" sz="4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                 Бернард Шоу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500034" y="500042"/>
            <a:ext cx="807249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      Как и у каждой методики здесь есть свои плюсы и минусы.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+    помогают развивать мотивацию к обучению и наилучшие стороны ученика, учить учащихся самостоятельно добывать знания, развивают интерес к предмету, позволяют активизировать процесс развития у учащихся коммуникативных навыков, учебно-информационных и учебно-организационных умений. </a:t>
            </a: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Monotype Corsiva" pitchFamily="66" charset="0"/>
              </a:rPr>
              <a:t>- Дети начальной школы имеют свои особенности, поэтому не могут совладать своими эмоциями, поэтому на уроках создается вполне допустимый рабочий шум при обсуждении проблем; методы и приёмы лучше вводить постепенно, воспитывая у учащихся культуру дискуссии и сотрудничества; применять данные методики не обязательно все на каждом и на одном уроке.</a:t>
            </a:r>
            <a:endParaRPr lang="ru-RU" sz="24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 rot="21088861">
            <a:off x="500034" y="1571612"/>
            <a:ext cx="80724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C8CE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Спасибо   </a:t>
            </a:r>
          </a:p>
          <a:p>
            <a:pPr algn="ctr"/>
            <a:r>
              <a:rPr lang="ru-RU" sz="6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C8CE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за   внимание!</a:t>
            </a:r>
            <a:endParaRPr lang="ru-RU" sz="66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C8CEF"/>
              </a:solidFill>
              <a:effectLst>
                <a:outerShdw blurRad="50800" algn="tl" rotWithShape="0">
                  <a:srgbClr val="000000"/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14348" y="1071546"/>
            <a:ext cx="77153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Метод обучения - </a:t>
            </a:r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способ взаимосвязанной деятельности учителя и учащихся по достижению целей обучения, развития и воспитания.   </a:t>
            </a:r>
          </a:p>
          <a:p>
            <a:pPr algn="just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Прием обучения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– это часть метода, которая усиливает, повышает его эффективность.</a:t>
            </a:r>
          </a:p>
          <a:p>
            <a:pPr algn="just"/>
            <a:endParaRPr lang="ru-RU" sz="36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619672" y="548680"/>
            <a:ext cx="57006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Gabriola" pitchFamily="82" charset="0"/>
              </a:rPr>
              <a:t>Игра «Скажем «Здравствуйте!»»</a:t>
            </a:r>
            <a:endParaRPr lang="ru-RU" sz="4000" b="1" dirty="0">
              <a:solidFill>
                <a:srgbClr val="C00000"/>
              </a:solidFill>
              <a:latin typeface="Gabriola" pitchFamily="8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8"/>
            <a:ext cx="6984776" cy="4228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Проводится по усмотрению учителя либо в паре, либо со всем классом одновременно.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Скажем «Здравствуйте!» руками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(участникам игры нужно придумать свой жест для приветствия и поприветствовать им всех присутствующих).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Gabriola" pitchFamily="82" charset="0"/>
            </a:endParaRP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Скажем «Здравствуйте!» глазами</a:t>
            </a:r>
          </a:p>
          <a:p>
            <a:pPr>
              <a:lnSpc>
                <a:spcPct val="80000"/>
              </a:lnSpc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 (игрокам можно встретиться взглядом с тем, с кем хочется).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Gabriola" pitchFamily="82" charset="0"/>
            </a:endParaRPr>
          </a:p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Скажем «Здравствуйте!» мы ртом, станет радостно кругом</a:t>
            </a:r>
          </a:p>
          <a:p>
            <a:pPr>
              <a:lnSpc>
                <a:spcPct val="80000"/>
              </a:lnSpc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abriola" pitchFamily="82" charset="0"/>
              </a:rPr>
              <a:t> (все участники игры произносят хором слово здравствуйте).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utoShape 6" descr="Зеленый мрамор"/>
          <p:cNvSpPr>
            <a:spLocks noChangeArrowheads="1"/>
          </p:cNvSpPr>
          <p:nvPr/>
        </p:nvSpPr>
        <p:spPr bwMode="auto">
          <a:xfrm>
            <a:off x="539750" y="260350"/>
            <a:ext cx="8104216" cy="1224434"/>
          </a:xfrm>
          <a:prstGeom prst="bevel">
            <a:avLst>
              <a:gd name="adj" fmla="val 125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Приемы ,создающие эмоциональное отношение </a:t>
            </a:r>
          </a:p>
          <a:p>
            <a:pPr algn="ctr">
              <a:defRPr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к изучаемому материалу.</a:t>
            </a:r>
          </a:p>
        </p:txBody>
      </p:sp>
      <p:sp>
        <p:nvSpPr>
          <p:cNvPr id="12" name="AutoShape 14" descr="Зеленый мрамор"/>
          <p:cNvSpPr>
            <a:spLocks noChangeArrowheads="1"/>
          </p:cNvSpPr>
          <p:nvPr/>
        </p:nvSpPr>
        <p:spPr bwMode="auto">
          <a:xfrm>
            <a:off x="571472" y="2428868"/>
            <a:ext cx="2354263" cy="2087562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Погружение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в тему,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сказку</a:t>
            </a:r>
          </a:p>
        </p:txBody>
      </p:sp>
      <p:sp>
        <p:nvSpPr>
          <p:cNvPr id="13" name="AutoShape 14" descr="Зеленый мрамор"/>
          <p:cNvSpPr>
            <a:spLocks noChangeArrowheads="1"/>
          </p:cNvSpPr>
          <p:nvPr/>
        </p:nvSpPr>
        <p:spPr bwMode="auto">
          <a:xfrm>
            <a:off x="3203848" y="3861048"/>
            <a:ext cx="2654606" cy="2512770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Эпиграф,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стихотворение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14" name="AutoShape 14" descr="Зеленый мрамор"/>
          <p:cNvSpPr>
            <a:spLocks noChangeArrowheads="1"/>
          </p:cNvSpPr>
          <p:nvPr/>
        </p:nvSpPr>
        <p:spPr bwMode="auto">
          <a:xfrm>
            <a:off x="6143636" y="2500306"/>
            <a:ext cx="2354263" cy="2368854"/>
          </a:xfrm>
          <a:prstGeom prst="star8">
            <a:avLst>
              <a:gd name="adj" fmla="val 38250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Музыка,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фрагмент </a:t>
            </a:r>
          </a:p>
          <a:p>
            <a:pPr marL="342900" indent="-342900" algn="ctr">
              <a:defRPr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 фильма</a:t>
            </a: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2000232" y="1357298"/>
            <a:ext cx="2428892" cy="1214446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4500562" y="1357298"/>
            <a:ext cx="2571767" cy="1285884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" name="Line 22"/>
          <p:cNvSpPr>
            <a:spLocks noChangeShapeType="1"/>
          </p:cNvSpPr>
          <p:nvPr/>
        </p:nvSpPr>
        <p:spPr bwMode="auto">
          <a:xfrm flipH="1">
            <a:off x="4499992" y="1428736"/>
            <a:ext cx="570" cy="2432312"/>
          </a:xfrm>
          <a:prstGeom prst="line">
            <a:avLst/>
          </a:prstGeom>
          <a:noFill/>
          <a:ln w="9525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6" name="PubBanner"/>
          <p:cNvSpPr>
            <a:spLocks noEditPoints="1" noChangeArrowheads="1"/>
          </p:cNvSpPr>
          <p:nvPr/>
        </p:nvSpPr>
        <p:spPr bwMode="auto">
          <a:xfrm rot="10800000">
            <a:off x="500034" y="285727"/>
            <a:ext cx="8135938" cy="1631104"/>
          </a:xfrm>
          <a:custGeom>
            <a:avLst/>
            <a:gdLst>
              <a:gd name="T0" fmla="*/ 10800 w 21600"/>
              <a:gd name="T1" fmla="*/ 0 h 21600"/>
              <a:gd name="T2" fmla="*/ 684 w 21600"/>
              <a:gd name="T3" fmla="*/ 13728 h 21600"/>
              <a:gd name="T4" fmla="*/ 10800 w 21600"/>
              <a:gd name="T5" fmla="*/ 12549 h 21600"/>
              <a:gd name="T6" fmla="*/ 20928 w 21600"/>
              <a:gd name="T7" fmla="*/ 1372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826 w 21600"/>
              <a:gd name="T13" fmla="*/ 4525 h 21600"/>
              <a:gd name="T14" fmla="*/ 18785 w 21600"/>
              <a:gd name="T15" fmla="*/ 1254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8785" y="4525"/>
                </a:moveTo>
                <a:cubicBezTo>
                  <a:pt x="18684" y="3891"/>
                  <a:pt x="18494" y="3359"/>
                  <a:pt x="18152" y="2776"/>
                </a:cubicBezTo>
                <a:cubicBezTo>
                  <a:pt x="17708" y="2243"/>
                  <a:pt x="17125" y="1749"/>
                  <a:pt x="16453" y="1318"/>
                </a:cubicBezTo>
                <a:cubicBezTo>
                  <a:pt x="15667" y="925"/>
                  <a:pt x="14792" y="583"/>
                  <a:pt x="13816" y="342"/>
                </a:cubicBezTo>
                <a:cubicBezTo>
                  <a:pt x="12840" y="152"/>
                  <a:pt x="11826" y="0"/>
                  <a:pt x="10800" y="0"/>
                </a:cubicBezTo>
                <a:cubicBezTo>
                  <a:pt x="9735" y="0"/>
                  <a:pt x="8708" y="152"/>
                  <a:pt x="7732" y="342"/>
                </a:cubicBezTo>
                <a:cubicBezTo>
                  <a:pt x="6807" y="583"/>
                  <a:pt x="5932" y="925"/>
                  <a:pt x="5159" y="1318"/>
                </a:cubicBezTo>
                <a:cubicBezTo>
                  <a:pt x="4474" y="1749"/>
                  <a:pt x="3891" y="2243"/>
                  <a:pt x="3409" y="2776"/>
                </a:cubicBezTo>
                <a:cubicBezTo>
                  <a:pt x="3118" y="3359"/>
                  <a:pt x="2864" y="3891"/>
                  <a:pt x="2826" y="4525"/>
                </a:cubicBezTo>
                <a:lnTo>
                  <a:pt x="2826" y="6084"/>
                </a:lnTo>
                <a:lnTo>
                  <a:pt x="0" y="9152"/>
                </a:lnTo>
                <a:lnTo>
                  <a:pt x="684" y="13728"/>
                </a:lnTo>
                <a:lnTo>
                  <a:pt x="0" y="21600"/>
                </a:lnTo>
                <a:lnTo>
                  <a:pt x="2826" y="18684"/>
                </a:lnTo>
                <a:lnTo>
                  <a:pt x="2826" y="17074"/>
                </a:lnTo>
                <a:cubicBezTo>
                  <a:pt x="2864" y="16491"/>
                  <a:pt x="3118" y="15908"/>
                  <a:pt x="3409" y="15325"/>
                </a:cubicBezTo>
                <a:cubicBezTo>
                  <a:pt x="3891" y="14792"/>
                  <a:pt x="4474" y="14311"/>
                  <a:pt x="5159" y="13867"/>
                </a:cubicBezTo>
                <a:cubicBezTo>
                  <a:pt x="5932" y="13474"/>
                  <a:pt x="6807" y="13145"/>
                  <a:pt x="7732" y="12891"/>
                </a:cubicBezTo>
                <a:cubicBezTo>
                  <a:pt x="8708" y="12701"/>
                  <a:pt x="9735" y="12600"/>
                  <a:pt x="10800" y="12549"/>
                </a:cubicBezTo>
                <a:cubicBezTo>
                  <a:pt x="11826" y="12600"/>
                  <a:pt x="12840" y="12701"/>
                  <a:pt x="13816" y="12891"/>
                </a:cubicBezTo>
                <a:cubicBezTo>
                  <a:pt x="14792" y="13145"/>
                  <a:pt x="15667" y="13474"/>
                  <a:pt x="16453" y="13867"/>
                </a:cubicBezTo>
                <a:cubicBezTo>
                  <a:pt x="17125" y="14311"/>
                  <a:pt x="17708" y="14792"/>
                  <a:pt x="18152" y="15325"/>
                </a:cubicBezTo>
                <a:cubicBezTo>
                  <a:pt x="18494" y="15908"/>
                  <a:pt x="18684" y="16491"/>
                  <a:pt x="18785" y="17074"/>
                </a:cubicBezTo>
                <a:lnTo>
                  <a:pt x="18785" y="18684"/>
                </a:lnTo>
                <a:lnTo>
                  <a:pt x="21600" y="21600"/>
                </a:lnTo>
                <a:lnTo>
                  <a:pt x="20928" y="13728"/>
                </a:lnTo>
                <a:lnTo>
                  <a:pt x="21600" y="9152"/>
                </a:lnTo>
                <a:lnTo>
                  <a:pt x="18785" y="6084"/>
                </a:lnTo>
                <a:lnTo>
                  <a:pt x="18785" y="4525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rot="10800000"/>
          <a:lstStyle/>
          <a:p>
            <a:pPr algn="ctr">
              <a:defRPr/>
            </a:pP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Приемы мотивации и постановки темы урока.</a:t>
            </a:r>
            <a:endParaRPr lang="ru-RU" sz="28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7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500166" y="2500306"/>
            <a:ext cx="2879725" cy="1655763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Расшифруй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слово, сказку,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название темы.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714348" y="1357298"/>
            <a:ext cx="733425" cy="2582862"/>
          </a:xfrm>
          <a:prstGeom prst="curvedRightArrow">
            <a:avLst>
              <a:gd name="adj1" fmla="val 70433"/>
              <a:gd name="adj2" fmla="val 140866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 rot="21570238" flipV="1">
            <a:off x="1482144" y="4809590"/>
            <a:ext cx="2879725" cy="1511300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Удивляй!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 rot="21195858">
            <a:off x="655164" y="4041123"/>
            <a:ext cx="733425" cy="2014537"/>
          </a:xfrm>
          <a:prstGeom prst="curvedRightArrow">
            <a:avLst>
              <a:gd name="adj1" fmla="val 54935"/>
              <a:gd name="adj2" fmla="val 109870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1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572000" y="2492896"/>
            <a:ext cx="3024187" cy="1655763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Кроссворды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и ребусы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 flipH="1">
            <a:off x="7643834" y="1357298"/>
            <a:ext cx="792162" cy="2738437"/>
          </a:xfrm>
          <a:prstGeom prst="curvedRightArrow">
            <a:avLst>
              <a:gd name="adj1" fmla="val 69138"/>
              <a:gd name="adj2" fmla="val 138277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1">
            <a:hlinkClick r:id="" action="ppaction://noaction"/>
          </p:cNvPr>
          <p:cNvSpPr>
            <a:spLocks noChangeArrowheads="1"/>
          </p:cNvSpPr>
          <p:nvPr/>
        </p:nvSpPr>
        <p:spPr bwMode="auto">
          <a:xfrm flipV="1">
            <a:off x="4801592" y="4815105"/>
            <a:ext cx="2808288" cy="1511300"/>
          </a:xfrm>
          <a:prstGeom prst="flowChartOffpageConnector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Урок без темы</a:t>
            </a: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 rot="590520" flipH="1">
            <a:off x="7863024" y="4048789"/>
            <a:ext cx="719137" cy="1790700"/>
          </a:xfrm>
          <a:prstGeom prst="curvedRightArrow">
            <a:avLst>
              <a:gd name="adj1" fmla="val 49801"/>
              <a:gd name="adj2" fmla="val 99603"/>
              <a:gd name="adj3" fmla="val 33333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1340768"/>
          <a:ext cx="7704852" cy="286928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548784"/>
                <a:gridCol w="555165"/>
                <a:gridCol w="547872"/>
                <a:gridCol w="548784"/>
                <a:gridCol w="555165"/>
                <a:gridCol w="548784"/>
                <a:gridCol w="548784"/>
                <a:gridCol w="548784"/>
                <a:gridCol w="554253"/>
                <a:gridCol w="548784"/>
                <a:gridCol w="548784"/>
                <a:gridCol w="554253"/>
                <a:gridCol w="548784"/>
                <a:gridCol w="547872"/>
              </a:tblGrid>
              <a:tr h="65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О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О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Л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В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Ы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Й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Г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/>
                        <a:t>Е</a:t>
                      </a:r>
                      <a:endParaRPr lang="ru-RU" sz="40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Й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Ц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Ё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М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Ы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Р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Ы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О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Л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Б</a:t>
                      </a:r>
                      <a:endParaRPr lang="ru-RU" sz="40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619672" y="476672"/>
            <a:ext cx="33843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МАСТЕР -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644008" y="476672"/>
            <a:ext cx="25202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КЛАСС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555776" y="4581128"/>
            <a:ext cx="4032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33CC33"/>
                </a:solidFill>
              </a:rPr>
              <a:t>«МЕТОДИЧЕСКИЕ ПРИЁМЫ»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AutoShape 6" descr="Букет"/>
          <p:cNvSpPr>
            <a:spLocks noChangeArrowheads="1"/>
          </p:cNvSpPr>
          <p:nvPr/>
        </p:nvSpPr>
        <p:spPr bwMode="auto">
          <a:xfrm>
            <a:off x="468313" y="333375"/>
            <a:ext cx="8351837" cy="863600"/>
          </a:xfrm>
          <a:prstGeom prst="hexagon">
            <a:avLst>
              <a:gd name="adj" fmla="val 241774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 dirty="0"/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Приемы активизации мыслительной деятельности 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pPr algn="ctr"/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57158" y="1571612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Ложная 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альтернатива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1538" y="3357562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Целое-часть,</a:t>
            </a:r>
          </a:p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часть-целое.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6215074" y="1643050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Да -нет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5857884" y="3357562"/>
            <a:ext cx="2397125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Логические задания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3419872" y="4797152"/>
            <a:ext cx="2447925" cy="10795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lvl="1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Игровая цель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 flipH="1">
            <a:off x="1928794" y="1214422"/>
            <a:ext cx="2592388" cy="431800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 flipH="1">
            <a:off x="2571736" y="1214422"/>
            <a:ext cx="2016125" cy="2232025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4714877" y="1214422"/>
            <a:ext cx="1139" cy="3654738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4786314" y="1214422"/>
            <a:ext cx="1800225" cy="2160588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4857752" y="1214422"/>
            <a:ext cx="2519362" cy="503238"/>
          </a:xfrm>
          <a:prstGeom prst="line">
            <a:avLst/>
          </a:prstGeom>
          <a:noFill/>
          <a:ln w="952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шаблоны для презентаций\05640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"/>
            <a:ext cx="9144000" cy="685802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14348" y="1071546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36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>
              <a:latin typeface="Monotype Corsiva" pitchFamily="66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835696" y="2204864"/>
            <a:ext cx="56886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Сколько будет 8 + 4?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11 или 13 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Что растет не березе - яблоки или груши?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Слово "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ч...сы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" - пишется как "чесы" или "</a:t>
            </a:r>
            <a:r>
              <a:rPr kumimoji="0" lang="ru-RU" sz="2400" b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чисы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"?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Кто быстрее плавает - котенок или цыпленок?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Столица России - Париж или Минск?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Какие звери живут в Африке - мамонты или динозавры? </a:t>
            </a: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827584" y="836712"/>
            <a:ext cx="7095162" cy="1143000"/>
          </a:xfrm>
          <a:prstGeom prst="horizontalScroll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Ложная  альтернатива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918</TotalTime>
  <Words>539</Words>
  <Application>Microsoft Office PowerPoint</Application>
  <PresentationFormat>Экран (4:3)</PresentationFormat>
  <Paragraphs>184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Лови ошибку</vt:lpstr>
      <vt:lpstr>Слайд 12</vt:lpstr>
      <vt:lpstr>Слайд 13</vt:lpstr>
      <vt:lpstr>Приём «Ассоциации» 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Alfyia</dc:creator>
  <cp:lastModifiedBy>User</cp:lastModifiedBy>
  <cp:revision>97</cp:revision>
  <dcterms:created xsi:type="dcterms:W3CDTF">2014-10-04T20:38:48Z</dcterms:created>
  <dcterms:modified xsi:type="dcterms:W3CDTF">2022-10-24T22:01:03Z</dcterms:modified>
</cp:coreProperties>
</file>